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</p:sldIdLst>
  <p:sldSz cy="5143500" cx="9144000"/>
  <p:notesSz cx="6858000" cy="9144000"/>
  <p:embeddedFontLst>
    <p:embeddedFont>
      <p:font typeface="Helvetica Neue"/>
      <p:regular r:id="rId114"/>
      <p:bold r:id="rId115"/>
      <p:italic r:id="rId116"/>
      <p:boldItalic r:id="rId117"/>
    </p:embeddedFont>
    <p:embeddedFont>
      <p:font typeface="Helvetica Neue Light"/>
      <p:regular r:id="rId118"/>
      <p:bold r:id="rId119"/>
      <p:italic r:id="rId120"/>
      <p:boldItalic r:id="rId121"/>
    </p:embeddedFont>
    <p:embeddedFont>
      <p:font typeface="DM Sans"/>
      <p:regular r:id="rId122"/>
      <p:bold r:id="rId123"/>
      <p:italic r:id="rId124"/>
      <p:boldItalic r:id="rId1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CC7A69C-285C-4077-B265-BF59669E8F89}">
  <a:tblStyle styleId="{8CC7A69C-285C-4077-B265-BF59669E8F8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121" Type="http://schemas.openxmlformats.org/officeDocument/2006/relationships/font" Target="fonts/HelveticaNeueLight-boldItalic.fntdata"/><Relationship Id="rId25" Type="http://schemas.openxmlformats.org/officeDocument/2006/relationships/slide" Target="slides/slide19.xml"/><Relationship Id="rId120" Type="http://schemas.openxmlformats.org/officeDocument/2006/relationships/font" Target="fonts/HelveticaNeueLight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font" Target="fonts/DMSans-boldItalic.fntdata"/><Relationship Id="rId29" Type="http://schemas.openxmlformats.org/officeDocument/2006/relationships/slide" Target="slides/slide23.xml"/><Relationship Id="rId124" Type="http://schemas.openxmlformats.org/officeDocument/2006/relationships/font" Target="fonts/DMSans-italic.fntdata"/><Relationship Id="rId123" Type="http://schemas.openxmlformats.org/officeDocument/2006/relationships/font" Target="fonts/DMSans-bold.fntdata"/><Relationship Id="rId122" Type="http://schemas.openxmlformats.org/officeDocument/2006/relationships/font" Target="fonts/DMSans-regular.fntdata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font" Target="fonts/HelveticaNeueLight-regular.fntdata"/><Relationship Id="rId117" Type="http://schemas.openxmlformats.org/officeDocument/2006/relationships/font" Target="fonts/HelveticaNeue-boldItalic.fntdata"/><Relationship Id="rId116" Type="http://schemas.openxmlformats.org/officeDocument/2006/relationships/font" Target="fonts/HelveticaNeue-italic.fntdata"/><Relationship Id="rId115" Type="http://schemas.openxmlformats.org/officeDocument/2006/relationships/font" Target="fonts/HelveticaNeue-bold.fntdata"/><Relationship Id="rId119" Type="http://schemas.openxmlformats.org/officeDocument/2006/relationships/font" Target="fonts/HelveticaNeueLight-bold.fntdata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font" Target="fonts/HelveticaNeue-regular.fntdata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de22d38e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de22d38e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de22d38e5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de22d38e5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1de22d38e5a_0_7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1de22d38e5a_0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de22d38e5a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1de22d38e5a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de22d38e5a_0_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de22d38e5a_0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1de22d38e5a_0_7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1de22d38e5a_0_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1de22d38e5a_0_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1de22d38e5a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de22d38e5a_0_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de22d38e5a_0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1de22d38e5a_0_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1de22d38e5a_0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1de22d38e5a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1de22d38e5a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de22d38e5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de22d38e5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de22d38e5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de22d38e5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de22d38e5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de22d38e5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de22d38e5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de22d38e5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de22d38e5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de22d38e5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de22d38e5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de22d38e5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de22d38e5a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de22d38e5a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de22d38e5a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de22d38e5a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de22d38e5a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de22d38e5a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de22d38e5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de22d38e5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de22d38e5a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de22d38e5a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de22d38e5a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de22d38e5a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de22d38e5a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de22d38e5a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de22d38e5a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de22d38e5a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de22d38e5a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de22d38e5a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de22d38e5a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de22d38e5a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de22d38e5a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de22d38e5a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de22d38e5a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de22d38e5a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de22d38e5a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de22d38e5a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de22d38e5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de22d38e5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de22d38e5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de22d38e5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de22d38e5a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de22d38e5a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de22d38e5a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de22d38e5a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de22d38e5a_0_8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de22d38e5a_0_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de22d38e5a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de22d38e5a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de22d38e5a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de22d38e5a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e22d38e5a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e22d38e5a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de22d38e5a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de22d38e5a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de22d38e5a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de22d38e5a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de22d38e5a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de22d38e5a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de22d38e5a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de22d38e5a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de22d38e5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de22d38e5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de22d38e5a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de22d38e5a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de22d38e5a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de22d38e5a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de22d38e5a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de22d38e5a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de22d38e5a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de22d38e5a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de22d38e5a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de22d38e5a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de22d38e5a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de22d38e5a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de22d38e5a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de22d38e5a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de22d38e5a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de22d38e5a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de22d38e5a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de22d38e5a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de22d38e5a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de22d38e5a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de22d38e5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de22d38e5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e22d38e5a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e22d38e5a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de22d38e5a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de22d38e5a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de22d38e5a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de22d38e5a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de22d38e5a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de22d38e5a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de22d38e5a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de22d38e5a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de22d38e5a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de22d38e5a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de22d38e5a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de22d38e5a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de22d38e5a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de22d38e5a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de22d38e5a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de22d38e5a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de22d38e5a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de22d38e5a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de22d38e5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de22d38e5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de22d38e5a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de22d38e5a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de22d38e5a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de22d38e5a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de22d38e5a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de22d38e5a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de22d38e5a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de22d38e5a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de22d38e5a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de22d38e5a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de22d38e5a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de22d38e5a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de22d38e5a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de22d38e5a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de22d38e5a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de22d38e5a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de22d38e5a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de22d38e5a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de22d38e5a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de22d38e5a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de22d38e5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de22d38e5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de22d38e5a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de22d38e5a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de22d38e5a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de22d38e5a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de22d38e5a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1de22d38e5a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de22d38e5a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1de22d38e5a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de22d38e5a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1de22d38e5a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de22d38e5a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de22d38e5a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de22d38e5a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de22d38e5a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de22d38e5a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de22d38e5a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de22d38e5a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de22d38e5a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de22d38e5a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1de22d38e5a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de22d38e5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de22d38e5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de22d38e5a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de22d38e5a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de22d38e5a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1de22d38e5a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de22d38e5a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1de22d38e5a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de22d38e5a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1de22d38e5a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de22d38e5a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de22d38e5a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de22d38e5a_0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1de22d38e5a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de22d38e5a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de22d38e5a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1de22d38e5a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1de22d38e5a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de22d38e5a_0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de22d38e5a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de22d38e5a_0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1de22d38e5a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de22d38e5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de22d38e5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de22d38e5a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1de22d38e5a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de22d38e5a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1de22d38e5a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de22d38e5a_0_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1de22d38e5a_0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de22d38e5a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de22d38e5a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de22d38e5a_0_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1de22d38e5a_0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de22d38e5a_0_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de22d38e5a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1de22d38e5a_0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1de22d38e5a_0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1de22d38e5a_0_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1de22d38e5a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de22d38e5a_0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1de22d38e5a_0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1de22d38e5a_0_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1de22d38e5a_0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neoattack.com/neowiki/programacion/" TargetMode="External"/><Relationship Id="rId4" Type="http://schemas.openxmlformats.org/officeDocument/2006/relationships/image" Target="../media/image8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44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50.jpg"/><Relationship Id="rId4" Type="http://schemas.openxmlformats.org/officeDocument/2006/relationships/image" Target="../media/image44.png"/><Relationship Id="rId5" Type="http://schemas.openxmlformats.org/officeDocument/2006/relationships/image" Target="../media/image46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50.jpg"/><Relationship Id="rId4" Type="http://schemas.openxmlformats.org/officeDocument/2006/relationships/image" Target="../media/image44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50.jpg"/><Relationship Id="rId4" Type="http://schemas.openxmlformats.org/officeDocument/2006/relationships/image" Target="../media/image44.png"/><Relationship Id="rId5" Type="http://schemas.openxmlformats.org/officeDocument/2006/relationships/hyperlink" Target="https://colab.research.google.com/drive/1BFrLU-OCLg0u6T48_pKZ8x4PytLWzs4P?usp=sharing" TargetMode="Externa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51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51.png"/><Relationship Id="rId4" Type="http://schemas.openxmlformats.org/officeDocument/2006/relationships/hyperlink" Target="https://www.youtube.com/watch?v=h1mBPIj71J0&amp;list=PL124RB0umOHRmFyl5Q3aVSW7TjOSNu9hl&amp;index=2&amp;ab_channel=Nicol%C3%A1sPerez" TargetMode="External"/><Relationship Id="rId5" Type="http://schemas.openxmlformats.org/officeDocument/2006/relationships/hyperlink" Target="https://www.youtube.com/watch?v=XM_RK6ga2fs&amp;list=PL124RB0umOHRmFyl5Q3aVSW7TjOSNu9hl&amp;index=3&amp;ab_channel=Nicol%C3%A1sPerez" TargetMode="External"/><Relationship Id="rId6" Type="http://schemas.openxmlformats.org/officeDocument/2006/relationships/hyperlink" Target="https://www.youtube.com/watch?v=2NnSGwWyTxg&amp;list=PL124RB0umOHRmFyl5Q3aVSW7TjOSNu9hl&amp;index=4&amp;ab_channel=Nicol%C3%A1sPerez" TargetMode="External"/><Relationship Id="rId7" Type="http://schemas.openxmlformats.org/officeDocument/2006/relationships/hyperlink" Target="https://colab.research.google.com/drive/1mfNY8UNTnr_ImJ9xSOcAy4uwZFbRn6DV?usp=sharing" TargetMode="Externa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Relationship Id="rId5" Type="http://schemas.openxmlformats.org/officeDocument/2006/relationships/image" Target="../media/image2.png"/><Relationship Id="rId6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youtube.com/watch?v=6npp93ZIQgM&amp;ab_channel=v%C3%ADctorRomero" TargetMode="External"/><Relationship Id="rId4" Type="http://schemas.openxmlformats.org/officeDocument/2006/relationships/image" Target="../media/image4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Relationship Id="rId4" Type="http://schemas.openxmlformats.org/officeDocument/2006/relationships/image" Target="../media/image56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24.png"/><Relationship Id="rId8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www.mclibre.org/consultar/python/lecciones/python-variables.html#variables-programacion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1.png"/><Relationship Id="rId4" Type="http://schemas.openxmlformats.org/officeDocument/2006/relationships/hyperlink" Target="https://www.mclibre.org/consultar/python/lecciones/python-variables.html#variables-programacion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1.png"/><Relationship Id="rId4" Type="http://schemas.openxmlformats.org/officeDocument/2006/relationships/hyperlink" Target="https://www.mclibre.org/consultar/python/lecciones/python-variables.html#variables-programacion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s://www.mclibre.org/consultar/python/lecciones/python-variables.html#variables-definir" TargetMode="External"/><Relationship Id="rId4" Type="http://schemas.openxmlformats.org/officeDocument/2006/relationships/hyperlink" Target="https://www.mclibre.org/consultar/python/lecciones/python-variables.html#variables-definir" TargetMode="External"/><Relationship Id="rId5" Type="http://schemas.openxmlformats.org/officeDocument/2006/relationships/image" Target="../media/image3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3.png"/><Relationship Id="rId4" Type="http://schemas.openxmlformats.org/officeDocument/2006/relationships/hyperlink" Target="https://www.mclibre.org/consultar/python/lecciones/python-variables.html#variables-definir" TargetMode="External"/><Relationship Id="rId5" Type="http://schemas.openxmlformats.org/officeDocument/2006/relationships/hyperlink" Target="https://www.mclibre.org/consultar/python/lecciones/python-variables.html#variables-definir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3.png"/><Relationship Id="rId4" Type="http://schemas.openxmlformats.org/officeDocument/2006/relationships/hyperlink" Target="https://www.mclibre.org/consultar/python/lecciones/python-variables.html#variables-definir" TargetMode="External"/><Relationship Id="rId5" Type="http://schemas.openxmlformats.org/officeDocument/2006/relationships/hyperlink" Target="https://www.mclibre.org/consultar/python/lecciones/python-variables.html#variables-definir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3.png"/><Relationship Id="rId4" Type="http://schemas.openxmlformats.org/officeDocument/2006/relationships/hyperlink" Target="https://www.mclibre.org/consultar/python/lecciones/python-variables.html#variables-definir" TargetMode="External"/><Relationship Id="rId5" Type="http://schemas.openxmlformats.org/officeDocument/2006/relationships/hyperlink" Target="https://www.mclibre.org/consultar/python/lecciones/python-variables.html#variables-definir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3.png"/><Relationship Id="rId4" Type="http://schemas.openxmlformats.org/officeDocument/2006/relationships/hyperlink" Target="https://www.mclibre.org/consultar/python/lecciones/python-variables.html#variables-definir" TargetMode="External"/><Relationship Id="rId5" Type="http://schemas.openxmlformats.org/officeDocument/2006/relationships/hyperlink" Target="https://www.mclibre.org/consultar/python/lecciones/python-variables.html#variables-definir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3.png"/><Relationship Id="rId4" Type="http://schemas.openxmlformats.org/officeDocument/2006/relationships/hyperlink" Target="https://www.mclibre.org/consultar/python/lecciones/python-variables.html#variables-definir" TargetMode="External"/><Relationship Id="rId5" Type="http://schemas.openxmlformats.org/officeDocument/2006/relationships/hyperlink" Target="https://www.mclibre.org/consultar/python/lecciones/python-variables.html#variables-definir" TargetMode="Externa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3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3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55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55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55.png"/><Relationship Id="rId4" Type="http://schemas.openxmlformats.org/officeDocument/2006/relationships/image" Target="../media/image49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3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58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44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44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44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54.jpg"/><Relationship Id="rId4" Type="http://schemas.openxmlformats.org/officeDocument/2006/relationships/image" Target="../media/image44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54.jp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Programación</a:t>
            </a:r>
            <a:r>
              <a:rPr b="1" lang="es" sz="4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un breve viaje por la historia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/>
        </p:nvSpPr>
        <p:spPr>
          <a:xfrm>
            <a:off x="473350" y="1824750"/>
            <a:ext cx="71694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Programación es el </a:t>
            </a:r>
            <a:r>
              <a:rPr b="1" lang="es" sz="2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proceso con el que se crea algún tipo de aplicación o software</a:t>
            </a:r>
            <a:r>
              <a:rPr b="1" lang="es" sz="25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para </a:t>
            </a:r>
            <a:r>
              <a:rPr b="1" lang="es" sz="2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materializar un concepto o proyecto que requiere de la utilización de un lenguaje informático y así poder llevarlo a cabo.</a:t>
            </a:r>
            <a:endParaRPr b="1" sz="2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3657575" y="4010538"/>
            <a:ext cx="4987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r"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500"/>
              <a:buFont typeface="DM Sans"/>
              <a:buChar char="-"/>
            </a:pPr>
            <a:r>
              <a:rPr lang="es" sz="1500">
                <a:solidFill>
                  <a:srgbClr val="EEEEEE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s" sz="1500" u="sng">
                <a:solidFill>
                  <a:srgbClr val="0097A7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NeoAttack</a:t>
            </a:r>
            <a:endParaRPr sz="1500">
              <a:solidFill>
                <a:srgbClr val="EEEEEE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23" name="Google Shape;123;p22" title="imagen decorativa de comillas para cita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350" y="826025"/>
            <a:ext cx="744150" cy="515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5" name="Google Shape;875;p112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876" name="Google Shape;876;p112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77" name="Google Shape;877;p112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78" name="Google Shape;878;p112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Desafío Slicing</a:t>
            </a:r>
            <a:endParaRPr b="1" i="0" sz="400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79" name="Google Shape;879;p112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80" name="Google Shape;880;p112"/>
          <p:cNvSpPr txBox="1"/>
          <p:nvPr/>
        </p:nvSpPr>
        <p:spPr>
          <a:xfrm>
            <a:off x="987300" y="2947538"/>
            <a:ext cx="7169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20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Dar vuelta la cadena y asignarla a una variable</a:t>
            </a:r>
            <a:endParaRPr b="0" i="0" sz="20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5" name="Google Shape;885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8289" y="0"/>
            <a:ext cx="385571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6" name="Google Shape;886;p113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887" name="Google Shape;887;p113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88" name="Google Shape;888;p113" title="ícono de actividad en clase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9" name="Google Shape;889;p113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Desafío Slicing</a:t>
            </a:r>
            <a:endParaRPr b="1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90" name="Google Shape;890;p1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113"/>
          <p:cNvSpPr txBox="1"/>
          <p:nvPr/>
        </p:nvSpPr>
        <p:spPr>
          <a:xfrm>
            <a:off x="501450" y="1947025"/>
            <a:ext cx="43107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Descripción de la actividad. 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 tiene una cadena de texto, pero al revés. Al parecer contiene el nombre de un alumno, la nota de un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examen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y la materia.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 forma individual, realiza lo siguiente: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DM Sans"/>
              <a:buAutoNum type="arabicPeriod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Dar vuelta la cadena y asignarla a una variable llamada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cadena_volteada.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Para devolver una cadena dada vuelta se usa el tercer índice negativo con slicing: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cadena[::-1]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DM Sans"/>
              <a:buAutoNum type="arabicPeriod"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Extraer nombre y apellido, almacenarlo en una variable llamada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nombre_alumno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92" name="Google Shape;892;p113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7" name="Google Shape;897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8289" y="0"/>
            <a:ext cx="385571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8" name="Google Shape;898;p114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899" name="Google Shape;899;p114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00" name="Google Shape;900;p114" title="ícono de actividad en clase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01" name="Google Shape;901;p114"/>
          <p:cNvSpPr txBox="1"/>
          <p:nvPr/>
        </p:nvSpPr>
        <p:spPr>
          <a:xfrm>
            <a:off x="549525" y="1644150"/>
            <a:ext cx="43107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3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Extraer la nota y almacenarla en una variable llamada nota.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4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Extraer la materia y almacenarla en una variable llamada materia.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5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 Mostrar por pantalla la siguiente estructura: 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NOMBRE APELLIDO ha sacado </a:t>
            </a:r>
            <a:r>
              <a:rPr b="1"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un NOTA</a:t>
            </a:r>
            <a:r>
              <a:rPr b="1" i="0" lang="es" sz="1350" u="none" cap="none" strike="noStrik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 en MATERIA</a:t>
            </a:r>
            <a:endParaRPr b="1" i="0" sz="1350" u="none" cap="none" strike="noStrik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02" name="Google Shape;902;p114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7" name="Google Shape;907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8289" y="0"/>
            <a:ext cx="385571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8" name="Google Shape;908;p115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909" name="Google Shape;909;p115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10" name="Google Shape;910;p115" title="ícono de actividad en clase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1" name="Google Shape;911;p115"/>
          <p:cNvSpPr txBox="1"/>
          <p:nvPr/>
        </p:nvSpPr>
        <p:spPr>
          <a:xfrm>
            <a:off x="549525" y="1644150"/>
            <a:ext cx="43107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Formateando las anteriores variables en una </a:t>
            </a:r>
            <a:r>
              <a:rPr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variable llamada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: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 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cadena_formateada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cadena = “acitametaM ,5.8 ,otipeP ordeP”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Para formatear ¡recuerda concatenar! </a:t>
            </a:r>
            <a:endParaRPr b="0" i="0" sz="1350" u="none" cap="none" strike="noStrik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12" name="Google Shape;912;p115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13" name="Google Shape;913;p115"/>
          <p:cNvSpPr txBox="1"/>
          <p:nvPr/>
        </p:nvSpPr>
        <p:spPr>
          <a:xfrm>
            <a:off x="464750" y="4637850"/>
            <a:ext cx="705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Ejemplo subido al Drive: </a:t>
            </a:r>
            <a:r>
              <a:rPr lang="es" sz="1100" u="sng">
                <a:solidFill>
                  <a:srgbClr val="0563C1"/>
                </a:solid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Desafío</a:t>
            </a:r>
            <a:endParaRPr i="1" sz="1100" u="sng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16"/>
          <p:cNvSpPr txBox="1"/>
          <p:nvPr/>
        </p:nvSpPr>
        <p:spPr>
          <a:xfrm>
            <a:off x="1461300" y="2208625"/>
            <a:ext cx="62214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¿Quieres saber más?</a:t>
            </a:r>
            <a:endParaRPr b="1" i="0" sz="350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 dejamos material ampliado de la clase</a:t>
            </a:r>
            <a:endParaRPr b="1" i="0" sz="35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919" name="Google Shape;919;p116"/>
          <p:cNvGrpSpPr/>
          <p:nvPr/>
        </p:nvGrpSpPr>
        <p:grpSpPr>
          <a:xfrm>
            <a:off x="4202550" y="994173"/>
            <a:ext cx="738900" cy="738900"/>
            <a:chOff x="4202550" y="994173"/>
            <a:chExt cx="738900" cy="738900"/>
          </a:xfrm>
        </p:grpSpPr>
        <p:sp>
          <p:nvSpPr>
            <p:cNvPr id="920" name="Google Shape;920;p116"/>
            <p:cNvSpPr/>
            <p:nvPr/>
          </p:nvSpPr>
          <p:spPr>
            <a:xfrm>
              <a:off x="4202550" y="99417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1" name="Google Shape;921;p116" title="ícono de material ampliad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46688" y="1138325"/>
              <a:ext cx="450600" cy="450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117"/>
          <p:cNvSpPr txBox="1"/>
          <p:nvPr/>
        </p:nvSpPr>
        <p:spPr>
          <a:xfrm>
            <a:off x="501450" y="899375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Recursos multimedia</a:t>
            </a:r>
            <a:endParaRPr b="1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927" name="Google Shape;927;p117"/>
          <p:cNvGrpSpPr/>
          <p:nvPr/>
        </p:nvGrpSpPr>
        <p:grpSpPr>
          <a:xfrm>
            <a:off x="457359" y="468285"/>
            <a:ext cx="431074" cy="431074"/>
            <a:chOff x="4202550" y="994173"/>
            <a:chExt cx="738900" cy="738900"/>
          </a:xfrm>
        </p:grpSpPr>
        <p:sp>
          <p:nvSpPr>
            <p:cNvPr id="928" name="Google Shape;928;p117"/>
            <p:cNvSpPr/>
            <p:nvPr/>
          </p:nvSpPr>
          <p:spPr>
            <a:xfrm>
              <a:off x="4202550" y="99417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9" name="Google Shape;929;p117" title="ícono de material ampliad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46688" y="1138325"/>
              <a:ext cx="450600" cy="450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30" name="Google Shape;930;p117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MATERIAL AMPLIADO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31" name="Google Shape;931;p117"/>
          <p:cNvSpPr txBox="1"/>
          <p:nvPr/>
        </p:nvSpPr>
        <p:spPr>
          <a:xfrm>
            <a:off x="559000" y="4675925"/>
            <a:ext cx="705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Disponible en nuestro repositorio.</a:t>
            </a:r>
            <a:endParaRPr b="0" i="1" sz="1100" u="sng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32" name="Google Shape;932;p117"/>
          <p:cNvSpPr txBox="1"/>
          <p:nvPr/>
        </p:nvSpPr>
        <p:spPr>
          <a:xfrm>
            <a:off x="457350" y="1725800"/>
            <a:ext cx="3834600" cy="17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Arial"/>
              <a:buChar char="✓"/>
            </a:pPr>
            <a:r>
              <a:rPr b="0" i="0" lang="es" sz="1350" u="sng" cap="none" strike="noStrike">
                <a:solidFill>
                  <a:srgbClr val="0563C1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Variables Numéricas </a:t>
            </a:r>
            <a:r>
              <a:rPr b="0" i="0" lang="es" sz="135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| </a:t>
            </a:r>
            <a:r>
              <a:rPr b="1" i="0" lang="es" sz="135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Nicolás Perez</a:t>
            </a:r>
            <a:endParaRPr b="0" i="0" sz="135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Arial"/>
              <a:buChar char="✓"/>
            </a:pPr>
            <a:r>
              <a:rPr b="0" i="0" lang="es" sz="1350" u="sng" cap="none" strike="noStrike">
                <a:solidFill>
                  <a:srgbClr val="0563C1"/>
                </a:solid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Operaciones </a:t>
            </a:r>
            <a:r>
              <a:rPr b="0" i="0" lang="es" sz="135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| </a:t>
            </a:r>
            <a:r>
              <a:rPr b="1" i="0" lang="es" sz="135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Nicolás Perez</a:t>
            </a:r>
            <a:endParaRPr b="0" i="1" sz="135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" sz="1350" u="sng" cap="none" strike="noStrike">
                <a:solidFill>
                  <a:srgbClr val="0563C1"/>
                </a:solidFill>
                <a:latin typeface="DM Sans"/>
                <a:ea typeface="DM Sans"/>
                <a:cs typeface="DM Sans"/>
                <a:sym typeface="DM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Variables de Texto </a:t>
            </a:r>
            <a:r>
              <a:rPr b="0" i="0" lang="es" sz="135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|</a:t>
            </a:r>
            <a:r>
              <a:rPr b="1" i="0" lang="es" sz="135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Nicolás Perez</a:t>
            </a:r>
            <a:endParaRPr b="0" i="1" sz="135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1" lang="es" sz="1350" u="sng" cap="none" strike="noStrike">
                <a:solidFill>
                  <a:srgbClr val="0563C1"/>
                </a:solidFill>
                <a:latin typeface="DM Sans"/>
                <a:ea typeface="DM Sans"/>
                <a:cs typeface="DM Sans"/>
                <a:sym typeface="DM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EjemplosClase</a:t>
            </a:r>
            <a:endParaRPr b="0" i="0" sz="135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18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19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Resumen</a:t>
            </a:r>
            <a:r>
              <a:rPr b="1" i="0" lang="es" sz="4000" u="none" cap="none" strike="noStrike">
                <a:solidFill>
                  <a:srgbClr val="DEFC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i="0" sz="4000" u="none" cap="none" strike="noStrike">
              <a:solidFill>
                <a:srgbClr val="DEFC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 la clase hoy</a:t>
            </a:r>
            <a:endParaRPr b="0" i="0" sz="40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43" name="Google Shape;943;p119"/>
          <p:cNvSpPr txBox="1"/>
          <p:nvPr/>
        </p:nvSpPr>
        <p:spPr>
          <a:xfrm>
            <a:off x="2109143" y="2502363"/>
            <a:ext cx="4925700" cy="24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Números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Strings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Print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Variables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Index &amp; Slicing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/>
        </p:nvSpPr>
        <p:spPr>
          <a:xfrm>
            <a:off x="3649500" y="1104863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 otro modo</a:t>
            </a:r>
            <a:endParaRPr b="1" sz="4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9" name="Google Shape;129;p23"/>
          <p:cNvSpPr txBox="1"/>
          <p:nvPr/>
        </p:nvSpPr>
        <p:spPr>
          <a:xfrm>
            <a:off x="3649500" y="2211613"/>
            <a:ext cx="49872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 el proceso de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escribir instrucciones para la computadora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en el formato y sintaxis que el lenguaje de programación requiere, a fin de que se realice determinada acción.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Programar es comunicar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29737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Lenguajes</a:t>
            </a:r>
            <a:endParaRPr b="1" sz="4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/>
        </p:nvSpPr>
        <p:spPr>
          <a:xfrm>
            <a:off x="3649500" y="1104863"/>
            <a:ext cx="49872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Lenguajes de frontend</a:t>
            </a:r>
            <a:endParaRPr b="1" sz="4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1" name="Google Shape;141;p25"/>
          <p:cNvSpPr txBox="1"/>
          <p:nvPr/>
        </p:nvSpPr>
        <p:spPr>
          <a:xfrm>
            <a:off x="3649500" y="2264813"/>
            <a:ext cx="49872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Principales lenguajes de Frontend (lo que sucede en el cliente):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JavaScript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HTML y CSS*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*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HTML y CSS son lenguajes, pero no de programación. Sirven para dar estructura y darle estilo al sitio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42" name="Google Shape;14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2032" y="2264823"/>
            <a:ext cx="2265904" cy="14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6863" y="737275"/>
            <a:ext cx="1496225" cy="141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/>
        </p:nvSpPr>
        <p:spPr>
          <a:xfrm>
            <a:off x="3649500" y="1104863"/>
            <a:ext cx="49872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Lenguajes de backend</a:t>
            </a:r>
            <a:endParaRPr b="1" sz="4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9" name="Google Shape;149;p26"/>
          <p:cNvSpPr txBox="1"/>
          <p:nvPr/>
        </p:nvSpPr>
        <p:spPr>
          <a:xfrm>
            <a:off x="3649500" y="2264813"/>
            <a:ext cx="49872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Principales lenguajes de Backend (lo que sucede en el servidor):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Python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Java	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Ruby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PHP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0" name="Google Shape;15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1070" y="3913750"/>
            <a:ext cx="1881105" cy="9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3212" y="1672050"/>
            <a:ext cx="1552717" cy="9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95363" y="430213"/>
            <a:ext cx="1348400" cy="13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97250" y="2661138"/>
            <a:ext cx="1268749" cy="115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Frontend vs. Backend</a:t>
            </a:r>
            <a:endParaRPr b="1" sz="4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8"/>
          <p:cNvPicPr preferRelativeResize="0"/>
          <p:nvPr/>
        </p:nvPicPr>
        <p:blipFill rotWithShape="1">
          <a:blip r:embed="rId3">
            <a:alphaModFix/>
          </a:blip>
          <a:srcRect b="0" l="0" r="0" t="11394"/>
          <a:stretch/>
        </p:blipFill>
        <p:spPr>
          <a:xfrm>
            <a:off x="716275" y="0"/>
            <a:ext cx="77402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8" name="Google Shape;168;p29"/>
          <p:cNvGraphicFramePr/>
          <p:nvPr/>
        </p:nvGraphicFramePr>
        <p:xfrm>
          <a:off x="1807363" y="13622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{8CC7A69C-285C-4077-B265-BF59669E8F89}</a:tableStyleId>
              </a:tblPr>
              <a:tblGrid>
                <a:gridCol w="2265725"/>
                <a:gridCol w="3263550"/>
              </a:tblGrid>
              <a:tr h="40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FrontEnd</a:t>
                      </a:r>
                      <a:endParaRPr b="1"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BackEnd</a:t>
                      </a:r>
                      <a:endParaRPr b="1"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</a:tr>
              <a:tr h="38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Es la parte de un sitio web que interactúa con los usuarios, se le dice lado del cliente.</a:t>
                      </a: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Es la parte que conecta con la base de datos y el servidor que usa el sitio web, se le dice lado del servidor.</a:t>
                      </a:r>
                      <a:endParaRPr sz="135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97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Maquetación, lógica visible de un sitio web. Es lo que puede ver un cliente, y con lo que interactúa.</a:t>
                      </a: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Desarrollo de API del lado de los servidores y bases de datos. Se conecta la base de datos con la interfaz de la web/app.</a:t>
                      </a:r>
                      <a:endParaRPr sz="135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5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69" name="Google Shape;169;p29"/>
          <p:cNvSpPr txBox="1"/>
          <p:nvPr/>
        </p:nvSpPr>
        <p:spPr>
          <a:xfrm>
            <a:off x="1461300" y="345975"/>
            <a:ext cx="62214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Frontend vs. Backend</a:t>
            </a:r>
            <a:endParaRPr b="1" sz="35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5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70" name="Google Shape;17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9275" y="345975"/>
            <a:ext cx="768100" cy="7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9"/>
          <p:cNvPicPr preferRelativeResize="0"/>
          <p:nvPr/>
        </p:nvPicPr>
        <p:blipFill rotWithShape="1">
          <a:blip r:embed="rId4">
            <a:alphaModFix/>
          </a:blip>
          <a:srcRect b="16016" l="0" r="0" t="13675"/>
          <a:stretch/>
        </p:blipFill>
        <p:spPr>
          <a:xfrm>
            <a:off x="7217913" y="345981"/>
            <a:ext cx="1186525" cy="834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A tener en cuenta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7" name="Google Shape;177;p30"/>
          <p:cNvSpPr txBox="1"/>
          <p:nvPr/>
        </p:nvSpPr>
        <p:spPr>
          <a:xfrm>
            <a:off x="473350" y="1902150"/>
            <a:ext cx="7169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</a:t>
            </a:r>
            <a:r>
              <a:rPr lang="es" sz="25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s" sz="2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Python</a:t>
            </a:r>
            <a:r>
              <a:rPr lang="es" sz="25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lang="es" sz="2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en este curso vamos a dedicarnos en mayor medida a la </a:t>
            </a:r>
            <a:r>
              <a:rPr b="1" lang="es" sz="2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programación BackEnd-DS</a:t>
            </a:r>
            <a:endParaRPr b="1" sz="2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/>
        </p:nvSpPr>
        <p:spPr>
          <a:xfrm>
            <a:off x="1461300" y="22023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Algunos conceptos claves</a:t>
            </a:r>
            <a:endParaRPr b="1" sz="4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3649500" y="1104863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 poco de historia</a:t>
            </a:r>
            <a:endParaRPr b="1" sz="4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3649500" y="2211613"/>
            <a:ext cx="4987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La historia de la programación está fuertemente vinculada a la aparición y crecimiento exponencial de los computadores.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00" y="4"/>
            <a:ext cx="35844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32"/>
          <p:cNvGrpSpPr/>
          <p:nvPr/>
        </p:nvGrpSpPr>
        <p:grpSpPr>
          <a:xfrm>
            <a:off x="473370" y="619431"/>
            <a:ext cx="738905" cy="738905"/>
            <a:chOff x="575612" y="1950748"/>
            <a:chExt cx="431100" cy="431100"/>
          </a:xfrm>
        </p:grpSpPr>
        <p:sp>
          <p:nvSpPr>
            <p:cNvPr id="188" name="Google Shape;188;p32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9" name="Google Shape;189;p32" title="ícono para pensar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0" name="Google Shape;190;p32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1" name="Google Shape;191;p32"/>
          <p:cNvSpPr txBox="1"/>
          <p:nvPr/>
        </p:nvSpPr>
        <p:spPr>
          <a:xfrm>
            <a:off x="473350" y="1626100"/>
            <a:ext cx="81411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Dato vs. Información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¿Datos e información son sinónimos? ¿Por qué?</a:t>
            </a:r>
            <a:endParaRPr b="1" sz="27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Datos vs. Información</a:t>
            </a:r>
            <a:endParaRPr b="1" sz="4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7" name="Google Shape;197;p33"/>
          <p:cNvSpPr txBox="1"/>
          <p:nvPr/>
        </p:nvSpPr>
        <p:spPr>
          <a:xfrm>
            <a:off x="2288750" y="2703825"/>
            <a:ext cx="196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Datos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8" name="Google Shape;198;p33"/>
          <p:cNvSpPr txBox="1"/>
          <p:nvPr/>
        </p:nvSpPr>
        <p:spPr>
          <a:xfrm>
            <a:off x="5092188" y="2703825"/>
            <a:ext cx="196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Información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9" name="Google Shape;199;p33"/>
          <p:cNvSpPr txBox="1"/>
          <p:nvPr/>
        </p:nvSpPr>
        <p:spPr>
          <a:xfrm>
            <a:off x="2347725" y="3130350"/>
            <a:ext cx="19509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Característica o atributo sin procesamiento, el cual no informa nada por sí solo.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0" name="Google Shape;200;p33"/>
          <p:cNvSpPr txBox="1"/>
          <p:nvPr/>
        </p:nvSpPr>
        <p:spPr>
          <a:xfrm>
            <a:off x="5092188" y="3130350"/>
            <a:ext cx="1950900" cy="11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Unión de datos procesados, que se complementan para informar un hecho.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1" name="Google Shape;20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3491" y="1771213"/>
            <a:ext cx="696759" cy="841137"/>
          </a:xfrm>
          <a:prstGeom prst="rect">
            <a:avLst/>
          </a:prstGeom>
          <a:noFill/>
          <a:ln cap="flat" cmpd="sng" w="38100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2" name="Google Shape;20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7350" y="1858224"/>
            <a:ext cx="1229881" cy="667150"/>
          </a:xfrm>
          <a:prstGeom prst="rect">
            <a:avLst/>
          </a:prstGeom>
          <a:noFill/>
          <a:ln cap="flat" cmpd="sng" w="38100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/>
        </p:nvSpPr>
        <p:spPr>
          <a:xfrm>
            <a:off x="3649500" y="1104863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Datos</a:t>
            </a:r>
            <a:endParaRPr b="1" sz="4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8" name="Google Shape;208;p34"/>
          <p:cNvSpPr txBox="1"/>
          <p:nvPr/>
        </p:nvSpPr>
        <p:spPr>
          <a:xfrm>
            <a:off x="3649500" y="2211613"/>
            <a:ext cx="49872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Un dato es un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conjunto discreto, de factores objetivos sobre un hecho real.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Dentro de un contexto empresarial, el concepto de dato es definido como un registro de transacciones.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Un dato no dice nada sobre el por qué de las cosas y por sí mismo tiene poca o ninguna relevancia o propósito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9" name="Google Shape;20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2500" y="1668225"/>
            <a:ext cx="1807050" cy="180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/>
        </p:nvSpPr>
        <p:spPr>
          <a:xfrm>
            <a:off x="3649500" y="1104863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Información</a:t>
            </a:r>
            <a:endParaRPr b="1" sz="4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5" name="Google Shape;215;p35"/>
          <p:cNvSpPr txBox="1"/>
          <p:nvPr/>
        </p:nvSpPr>
        <p:spPr>
          <a:xfrm>
            <a:off x="3649500" y="2211613"/>
            <a:ext cx="49872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 diferencia de los datos,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la información tiene significado, relevancia y propósito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No solo puede formar potencialmente a quien la recibe, sino que está organizada para algún propósito. Los datos se convierten en información cuando su creador les añade significado.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Transformamos datos en información añadiéndoles valor en diversos sentidos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16" name="Google Shape;21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4405" y="1558963"/>
            <a:ext cx="2025574" cy="202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/>
        </p:nvSpPr>
        <p:spPr>
          <a:xfrm>
            <a:off x="3649500" y="1104863"/>
            <a:ext cx="4987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Pirámide de la sabiduría</a:t>
            </a:r>
            <a:endParaRPr b="1" sz="4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2" name="Google Shape;222;p36"/>
          <p:cNvSpPr txBox="1"/>
          <p:nvPr/>
        </p:nvSpPr>
        <p:spPr>
          <a:xfrm>
            <a:off x="3649500" y="2397863"/>
            <a:ext cx="49872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Esta pirámide nos permite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establecer una jerarquía entre datos, información, conocimiento y sabiduría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colocando los datos en su parte más baja y la sabiduría en la más alta, o de más valor, justamente aspirando a alcanzar la sabiduría dentro de una estrategia de aplicación de datos.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La pirámide del conocimiento: Apuntes para una reflexión" id="223" name="Google Shape;22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800" y="1234090"/>
            <a:ext cx="3020475" cy="267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Python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/>
        </p:nvSpPr>
        <p:spPr>
          <a:xfrm>
            <a:off x="3649500" y="1104863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¿Qué es?</a:t>
            </a:r>
            <a:endParaRPr b="1" sz="4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4" name="Google Shape;234;p38"/>
          <p:cNvSpPr txBox="1"/>
          <p:nvPr/>
        </p:nvSpPr>
        <p:spPr>
          <a:xfrm>
            <a:off x="3649500" y="2211613"/>
            <a:ext cx="49872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 un</a:t>
            </a:r>
            <a:r>
              <a:rPr lang="es" sz="1350"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lenguaje de programación de código abierto, orientado a objetos, simple y fácil de entender (1991)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Tiene una sintaxis sencilla que cuenta con una vasta biblioteca de herramientas, que hacen de Python un lenguaje de programación único.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 un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lenguaje interpretado con tipado dinámico, multiparadigma y multiplataforma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35" name="Google Shape;235;p38"/>
          <p:cNvPicPr preferRelativeResize="0"/>
          <p:nvPr/>
        </p:nvPicPr>
        <p:blipFill rotWithShape="1">
          <a:blip r:embed="rId3">
            <a:alphaModFix/>
          </a:blip>
          <a:srcRect b="17135" l="15595" r="17010" t="17831"/>
          <a:stretch/>
        </p:blipFill>
        <p:spPr>
          <a:xfrm>
            <a:off x="1150050" y="1596838"/>
            <a:ext cx="2020725" cy="194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/>
          <p:nvPr/>
        </p:nvSpPr>
        <p:spPr>
          <a:xfrm>
            <a:off x="3649500" y="1104863"/>
            <a:ext cx="4987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¿Para qué se utiliza Python?</a:t>
            </a:r>
            <a:endParaRPr b="1" sz="4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1" name="Google Shape;241;p39"/>
          <p:cNvSpPr txBox="1"/>
          <p:nvPr/>
        </p:nvSpPr>
        <p:spPr>
          <a:xfrm>
            <a:off x="3649500" y="2457488"/>
            <a:ext cx="49872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Inteligencia Artificial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Big Data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DM Sans"/>
              <a:buChar char="✔"/>
            </a:pPr>
            <a:r>
              <a:rPr b="1" lang="es" sz="135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Data Science</a:t>
            </a:r>
            <a:endParaRPr b="1" sz="135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Frameworks de Pruebas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✔"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Desarrollo Web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Nosotros en este curso nos centraremos en la parte web de DS.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42" name="Google Shape;242;p39"/>
          <p:cNvPicPr preferRelativeResize="0"/>
          <p:nvPr/>
        </p:nvPicPr>
        <p:blipFill rotWithShape="1">
          <a:blip r:embed="rId3">
            <a:alphaModFix/>
          </a:blip>
          <a:srcRect b="17135" l="15595" r="17010" t="17831"/>
          <a:stretch/>
        </p:blipFill>
        <p:spPr>
          <a:xfrm>
            <a:off x="1150050" y="1596838"/>
            <a:ext cx="2020725" cy="194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PYTHON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248" name="Google Shape;248;p40"/>
          <p:cNvGraphicFramePr/>
          <p:nvPr/>
        </p:nvGraphicFramePr>
        <p:xfrm>
          <a:off x="1807350" y="1394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{8CC7A69C-285C-4077-B265-BF59669E8F89}</a:tableStyleId>
              </a:tblPr>
              <a:tblGrid>
                <a:gridCol w="2265725"/>
                <a:gridCol w="3263550"/>
              </a:tblGrid>
              <a:tr h="40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Ventajas</a:t>
                      </a:r>
                      <a:endParaRPr b="1"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Desventajas</a:t>
                      </a:r>
                      <a:endParaRPr b="1"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</a:tr>
              <a:tr h="38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Fácil de aprender</a:t>
                      </a:r>
                      <a:endParaRPr sz="1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Problemas con hosting</a:t>
                      </a:r>
                      <a:endParaRPr sz="120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97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Fácil de usar</a:t>
                      </a:r>
                      <a:endParaRPr sz="1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Lentitud en multithread (multihilo, procesamiento paralelo)</a:t>
                      </a:r>
                      <a:endParaRPr sz="120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97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Orientado a objetos</a:t>
                      </a:r>
                      <a:endParaRPr sz="1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Lentitud de ejecución</a:t>
                      </a:r>
                      <a:endParaRPr sz="120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97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Software libre</a:t>
                      </a:r>
                      <a:endParaRPr sz="1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97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Portable</a:t>
                      </a:r>
                      <a:endParaRPr sz="1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97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Multiplataforma</a:t>
                      </a:r>
                      <a:endParaRPr sz="1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97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Poderoso</a:t>
                      </a:r>
                      <a:endParaRPr sz="1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pic>
        <p:nvPicPr>
          <p:cNvPr id="249" name="Google Shape;24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437" y="492376"/>
            <a:ext cx="382900" cy="38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1"/>
          <p:cNvSpPr txBox="1"/>
          <p:nvPr/>
        </p:nvSpPr>
        <p:spPr>
          <a:xfrm>
            <a:off x="1461300" y="20824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Entorno de programación</a:t>
            </a:r>
            <a:endParaRPr b="1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3649500" y="1104863"/>
            <a:ext cx="4987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La evolución de los lenguajes</a:t>
            </a:r>
            <a:endParaRPr b="1" sz="4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3649500" y="2397875"/>
            <a:ext cx="51813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sus inicios programar implicaba el uso del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código binario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con cadenas de 0s y 1s, el lenguaje que entiende directamente el computador. ¡Algo sumamente complejo!.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Más tarde se crea el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lenguaje ensamblador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que en vez de números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utilizaba letras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algo más fácil de recordar.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875" y="1551774"/>
            <a:ext cx="2923975" cy="1951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Google Colab</a:t>
            </a:r>
            <a:endParaRPr b="1" sz="4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0" name="Google Shape;260;p42"/>
          <p:cNvSpPr txBox="1"/>
          <p:nvPr/>
        </p:nvSpPr>
        <p:spPr>
          <a:xfrm>
            <a:off x="457725" y="2211625"/>
            <a:ext cx="4730100" cy="19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Para programar con comodidad se suele instalar un IDE o editor de texto. En este curso les proponemos instalar </a:t>
            </a:r>
            <a:r>
              <a:rPr lang="es" sz="1350" u="sng">
                <a:solidFill>
                  <a:srgbClr val="0097A7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Visual Studio Code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; pero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también pueden trabajar en Colab</a:t>
            </a:r>
            <a:b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👉 Por ahora trabajaremos con un entorno de </a:t>
            </a:r>
            <a:r>
              <a:rPr b="1"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Google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para enfocarnos solo en la programación, este entorno se llama </a:t>
            </a:r>
            <a:r>
              <a:rPr b="1"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Colab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61" name="Google Shape;26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3775" y="1504950"/>
            <a:ext cx="21336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¿Qué es Colab?</a:t>
            </a:r>
            <a:endParaRPr b="1" sz="4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7" name="Google Shape;267;p43"/>
          <p:cNvSpPr txBox="1"/>
          <p:nvPr/>
        </p:nvSpPr>
        <p:spPr>
          <a:xfrm>
            <a:off x="473350" y="190817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Colab, o también conocido como “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Google Colaboratory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",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nos permite escribir y ejecutar código de Python en nuestro navegador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con algunas características particulares como: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8" name="Google Shape;268;p43"/>
          <p:cNvSpPr txBox="1"/>
          <p:nvPr/>
        </p:nvSpPr>
        <p:spPr>
          <a:xfrm>
            <a:off x="4527575" y="1908175"/>
            <a:ext cx="3834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No es requerido realizar ninguna instalación o configuración local del entorno de trabajo.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Acceso gratuito a GPU que nos ofrece Google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Facilidad para compartir y realizar programación “colaborativa”.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DM Sans"/>
                <a:ea typeface="DM Sans"/>
                <a:cs typeface="DM Sans"/>
                <a:sym typeface="DM Sans"/>
              </a:rPr>
              <a:t>Otras alternativas</a:t>
            </a:r>
            <a:endParaRPr b="1" sz="4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74" name="Google Shape;27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550" y="1222400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9050" y="2571750"/>
            <a:ext cx="2259976" cy="225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0375" y="1021450"/>
            <a:ext cx="2143124" cy="214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8576" y="3248951"/>
            <a:ext cx="1650689" cy="165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5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" sz="5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</a:t>
            </a:r>
            <a:endParaRPr b="0" i="0" sz="5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b="1" i="0" sz="40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 txBox="1"/>
          <p:nvPr/>
        </p:nvSpPr>
        <p:spPr>
          <a:xfrm>
            <a:off x="1461300" y="22529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Números y cadenas de caracteres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7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Números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Tipos de número</a:t>
            </a:r>
            <a:endParaRPr b="1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9"/>
          <p:cNvSpPr txBox="1"/>
          <p:nvPr/>
        </p:nvSpPr>
        <p:spPr>
          <a:xfrm>
            <a:off x="457725" y="1071050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Números en </a:t>
            </a:r>
            <a:r>
              <a:rPr b="1" lang="es" sz="4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Python</a:t>
            </a:r>
            <a:endParaRPr b="1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3" name="Google Shape;303;p49"/>
          <p:cNvSpPr txBox="1"/>
          <p:nvPr/>
        </p:nvSpPr>
        <p:spPr>
          <a:xfrm>
            <a:off x="457725" y="2516425"/>
            <a:ext cx="4730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Los números de Python están relacionados con los números matemáticos, pero están sujetos a las limitaciones de la representación numérica en las computadoras.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Python distingue entre 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enteros, números de punto flotante y números complejos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04" name="Google Shape;30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9425" y="2101150"/>
            <a:ext cx="1345550" cy="134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Enteros</a:t>
            </a:r>
            <a:endParaRPr b="1" sz="4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0" name="Google Shape;310;p50"/>
          <p:cNvSpPr txBox="1"/>
          <p:nvPr/>
        </p:nvSpPr>
        <p:spPr>
          <a:xfrm>
            <a:off x="473350" y="1908175"/>
            <a:ext cx="38346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Los números enteros son aquellos que </a:t>
            </a: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no tienen decimales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tanto positivos como negativos (además del cero). En Python se pueden representar mediante el </a:t>
            </a:r>
            <a:r>
              <a:rPr b="1"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tipo int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(de integer, entero).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 diferencia de otros lenguajes de programación, los números de tipo int en Python 3 pueden ser pequeños o grandes, no tienen límite alguno.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1" name="Google Shape;311;p50"/>
          <p:cNvSpPr txBox="1"/>
          <p:nvPr/>
        </p:nvSpPr>
        <p:spPr>
          <a:xfrm>
            <a:off x="4527575" y="1908175"/>
            <a:ext cx="3834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Ejemplo: 1, 2, 525, 0, -817        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Long</a:t>
            </a:r>
            <a:endParaRPr b="1" sz="4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7" name="Google Shape;317;p51"/>
          <p:cNvSpPr txBox="1"/>
          <p:nvPr/>
        </p:nvSpPr>
        <p:spPr>
          <a:xfrm>
            <a:off x="473350" y="1908175"/>
            <a:ext cx="38346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Los números enteros largos o long en Python son </a:t>
            </a: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iguales a los enteros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no tienen decimales, y </a:t>
            </a:r>
            <a:r>
              <a:rPr b="1"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pueden ser positivos, negativos o cero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Se tratan de números de cualquier tamaño. Se puede definir con una </a:t>
            </a:r>
            <a:r>
              <a:rPr b="1"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al costado de nuestro número. 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8" name="Google Shape;318;p51"/>
          <p:cNvSpPr txBox="1"/>
          <p:nvPr/>
        </p:nvSpPr>
        <p:spPr>
          <a:xfrm>
            <a:off x="4527575" y="190817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Ejemplo: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9812893712387912379123L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897538475389475198237891249823L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12387349587373L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/>
        </p:nvSpPr>
        <p:spPr>
          <a:xfrm>
            <a:off x="3649500" y="1104863"/>
            <a:ext cx="4987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 poco más de historia…</a:t>
            </a:r>
            <a:endParaRPr b="1" sz="4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" name="Google Shape;74;p16"/>
          <p:cNvSpPr txBox="1"/>
          <p:nvPr/>
        </p:nvSpPr>
        <p:spPr>
          <a:xfrm>
            <a:off x="3649500" y="2397875"/>
            <a:ext cx="51813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Finalmente, surgen los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lenguajes de alto nivel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que suelen utilizar términos en inglés para dictar las órdenes a seguir. Este sería un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proceso intermedio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entre el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lenguaje de la máquina (binario)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y el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“código fuente” (proceso por compilador o intérprete)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3975" y="1800375"/>
            <a:ext cx="1542725" cy="154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Float/Decimal</a:t>
            </a:r>
            <a:endParaRPr b="1" sz="4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4" name="Google Shape;324;p52"/>
          <p:cNvSpPr txBox="1"/>
          <p:nvPr/>
        </p:nvSpPr>
        <p:spPr>
          <a:xfrm>
            <a:off x="473350" y="1908175"/>
            <a:ext cx="38346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Los </a:t>
            </a:r>
            <a:r>
              <a:rPr b="1"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números reales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son los que tienen </a:t>
            </a: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decimales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en Python se expresan mediante el tipo </a:t>
            </a:r>
            <a:r>
              <a:rPr b="1"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float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Desde Python 2.4 cuenta con un nuevo tipo Decimal, para el caso de que se necesite representar fracciones de forma más precisa.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5" name="Google Shape;325;p52"/>
          <p:cNvSpPr txBox="1"/>
          <p:nvPr/>
        </p:nvSpPr>
        <p:spPr>
          <a:xfrm>
            <a:off x="4527575" y="1908175"/>
            <a:ext cx="3834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Ejemplo: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0,270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-12,1233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989,87439124387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-74,9349834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Complejos</a:t>
            </a:r>
            <a:endParaRPr b="1" sz="4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1" name="Google Shape;331;p53"/>
          <p:cNvSpPr txBox="1"/>
          <p:nvPr/>
        </p:nvSpPr>
        <p:spPr>
          <a:xfrm>
            <a:off x="473350" y="1908175"/>
            <a:ext cx="38346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Los </a:t>
            </a: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números complejos son los que tienen parte imaginaria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es muy probable que no lo vayas a necesitar nunca. Este tipo se llama </a:t>
            </a:r>
            <a:r>
              <a:rPr b="1"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complex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se almacena usando reales, ya que es una extensión de dichos números.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2" name="Google Shape;332;p53"/>
          <p:cNvSpPr txBox="1"/>
          <p:nvPr/>
        </p:nvSpPr>
        <p:spPr>
          <a:xfrm>
            <a:off x="4527575" y="1908175"/>
            <a:ext cx="38346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Ejemplo: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2,1j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-41,832i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88,23 254j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Operaciones numéricas</a:t>
            </a:r>
            <a:endParaRPr b="1" sz="4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5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Operaciones numéricas en Python</a:t>
            </a:r>
            <a:endParaRPr b="1" sz="4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3" name="Google Shape;343;p55"/>
          <p:cNvSpPr txBox="1"/>
          <p:nvPr/>
        </p:nvSpPr>
        <p:spPr>
          <a:xfrm>
            <a:off x="473350" y="190817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programación y en matemáticas,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los operadores aritméticos son aquellos que manipulan los datos de tipo numérico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es decir, permiten la realización de operaciones matemáticas (sumas, restas, multiplicaciones, etc.).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4" name="Google Shape;344;p55"/>
          <p:cNvSpPr txBox="1"/>
          <p:nvPr/>
        </p:nvSpPr>
        <p:spPr>
          <a:xfrm>
            <a:off x="4527575" y="1908175"/>
            <a:ext cx="38346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El resultado de una operación aritmética es un dato aritmético, es decir, si ambos valores son números enteros el resultado será de tipo entero; si alguno de ellos o ambos son números con decimales, el resultado también lo será.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/>
          <p:nvPr/>
        </p:nvSpPr>
        <p:spPr>
          <a:xfrm>
            <a:off x="1103125" y="2021400"/>
            <a:ext cx="6783900" cy="472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56"/>
          <p:cNvSpPr/>
          <p:nvPr/>
        </p:nvSpPr>
        <p:spPr>
          <a:xfrm>
            <a:off x="1094535" y="1213975"/>
            <a:ext cx="1897200" cy="330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56"/>
          <p:cNvSpPr txBox="1"/>
          <p:nvPr/>
        </p:nvSpPr>
        <p:spPr>
          <a:xfrm>
            <a:off x="1103125" y="1178300"/>
            <a:ext cx="1933800" cy="367500"/>
          </a:xfrm>
          <a:prstGeom prst="rect">
            <a:avLst/>
          </a:prstGeom>
          <a:solidFill>
            <a:srgbClr val="EAFF6A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Operación</a:t>
            </a:r>
            <a:endParaRPr b="1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2" name="Google Shape;352;p56"/>
          <p:cNvSpPr txBox="1"/>
          <p:nvPr/>
        </p:nvSpPr>
        <p:spPr>
          <a:xfrm>
            <a:off x="1067039" y="167445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Suma</a:t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3" name="Google Shape;353;p56"/>
          <p:cNvSpPr/>
          <p:nvPr/>
        </p:nvSpPr>
        <p:spPr>
          <a:xfrm>
            <a:off x="3025653" y="1213975"/>
            <a:ext cx="3818700" cy="330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56"/>
          <p:cNvSpPr txBox="1"/>
          <p:nvPr/>
        </p:nvSpPr>
        <p:spPr>
          <a:xfrm>
            <a:off x="3036925" y="1178300"/>
            <a:ext cx="2899800" cy="367500"/>
          </a:xfrm>
          <a:prstGeom prst="rect">
            <a:avLst/>
          </a:prstGeom>
          <a:solidFill>
            <a:srgbClr val="EAFF6A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Operador</a:t>
            </a:r>
            <a:endParaRPr b="1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5" name="Google Shape;355;p56"/>
          <p:cNvSpPr txBox="1"/>
          <p:nvPr/>
        </p:nvSpPr>
        <p:spPr>
          <a:xfrm>
            <a:off x="3150552" y="1674450"/>
            <a:ext cx="25413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+</a:t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6" name="Google Shape;356;p56"/>
          <p:cNvSpPr/>
          <p:nvPr/>
        </p:nvSpPr>
        <p:spPr>
          <a:xfrm>
            <a:off x="5982234" y="1213975"/>
            <a:ext cx="1897200" cy="330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56"/>
          <p:cNvSpPr txBox="1"/>
          <p:nvPr/>
        </p:nvSpPr>
        <p:spPr>
          <a:xfrm>
            <a:off x="5936825" y="1178300"/>
            <a:ext cx="1933800" cy="367500"/>
          </a:xfrm>
          <a:prstGeom prst="rect">
            <a:avLst/>
          </a:prstGeom>
          <a:solidFill>
            <a:srgbClr val="EAFF6A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b="1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8" name="Google Shape;358;p56"/>
          <p:cNvSpPr txBox="1"/>
          <p:nvPr/>
        </p:nvSpPr>
        <p:spPr>
          <a:xfrm>
            <a:off x="6030938" y="167445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3+5 = 8</a:t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9" name="Google Shape;359;p56"/>
          <p:cNvSpPr txBox="1"/>
          <p:nvPr/>
        </p:nvSpPr>
        <p:spPr>
          <a:xfrm>
            <a:off x="1066976" y="207800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Resta</a:t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0" name="Google Shape;360;p56"/>
          <p:cNvSpPr txBox="1"/>
          <p:nvPr/>
        </p:nvSpPr>
        <p:spPr>
          <a:xfrm>
            <a:off x="3150497" y="2078000"/>
            <a:ext cx="16536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-</a:t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1" name="Google Shape;361;p56"/>
          <p:cNvSpPr txBox="1"/>
          <p:nvPr/>
        </p:nvSpPr>
        <p:spPr>
          <a:xfrm>
            <a:off x="6030876" y="207800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4 - 1 = 3</a:t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2" name="Google Shape;362;p56"/>
          <p:cNvSpPr txBox="1"/>
          <p:nvPr/>
        </p:nvSpPr>
        <p:spPr>
          <a:xfrm>
            <a:off x="930550" y="468275"/>
            <a:ext cx="609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OPERADORES ARITMÉTICOS EN PYTHON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3" name="Google Shape;363;p56"/>
          <p:cNvSpPr/>
          <p:nvPr/>
        </p:nvSpPr>
        <p:spPr>
          <a:xfrm>
            <a:off x="1103125" y="2859600"/>
            <a:ext cx="6783900" cy="472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6"/>
          <p:cNvSpPr txBox="1"/>
          <p:nvPr/>
        </p:nvSpPr>
        <p:spPr>
          <a:xfrm>
            <a:off x="1067039" y="251265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Multiplicación</a:t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5" name="Google Shape;365;p56"/>
          <p:cNvSpPr txBox="1"/>
          <p:nvPr/>
        </p:nvSpPr>
        <p:spPr>
          <a:xfrm>
            <a:off x="3150554" y="2512650"/>
            <a:ext cx="16536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*</a:t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6" name="Google Shape;366;p56"/>
          <p:cNvSpPr txBox="1"/>
          <p:nvPr/>
        </p:nvSpPr>
        <p:spPr>
          <a:xfrm>
            <a:off x="6030938" y="251265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3 * 6 = 18</a:t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7" name="Google Shape;367;p56"/>
          <p:cNvSpPr txBox="1"/>
          <p:nvPr/>
        </p:nvSpPr>
        <p:spPr>
          <a:xfrm>
            <a:off x="1066976" y="291620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Potencia</a:t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8" name="Google Shape;368;p56"/>
          <p:cNvSpPr txBox="1"/>
          <p:nvPr/>
        </p:nvSpPr>
        <p:spPr>
          <a:xfrm>
            <a:off x="3150497" y="2916200"/>
            <a:ext cx="18972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**</a:t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9" name="Google Shape;369;p56"/>
          <p:cNvSpPr txBox="1"/>
          <p:nvPr/>
        </p:nvSpPr>
        <p:spPr>
          <a:xfrm>
            <a:off x="6030876" y="291620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3 ** 2 = 9</a:t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0" name="Google Shape;370;p56"/>
          <p:cNvSpPr/>
          <p:nvPr/>
        </p:nvSpPr>
        <p:spPr>
          <a:xfrm>
            <a:off x="1103125" y="3697800"/>
            <a:ext cx="6783900" cy="472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56"/>
          <p:cNvSpPr txBox="1"/>
          <p:nvPr/>
        </p:nvSpPr>
        <p:spPr>
          <a:xfrm>
            <a:off x="1067039" y="335085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División (cociente)</a:t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2" name="Google Shape;372;p56"/>
          <p:cNvSpPr txBox="1"/>
          <p:nvPr/>
        </p:nvSpPr>
        <p:spPr>
          <a:xfrm>
            <a:off x="3150552" y="3350850"/>
            <a:ext cx="25413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/</a:t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3" name="Google Shape;373;p56"/>
          <p:cNvSpPr txBox="1"/>
          <p:nvPr/>
        </p:nvSpPr>
        <p:spPr>
          <a:xfrm>
            <a:off x="6030938" y="335085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15.0 / 2.0 = 7.5</a:t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4" name="Google Shape;374;p56"/>
          <p:cNvSpPr txBox="1"/>
          <p:nvPr/>
        </p:nvSpPr>
        <p:spPr>
          <a:xfrm>
            <a:off x="1066976" y="375440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División (parte entera)</a:t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5" name="Google Shape;375;p56"/>
          <p:cNvSpPr txBox="1"/>
          <p:nvPr/>
        </p:nvSpPr>
        <p:spPr>
          <a:xfrm>
            <a:off x="3150497" y="3754400"/>
            <a:ext cx="16536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//</a:t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6" name="Google Shape;376;p56"/>
          <p:cNvSpPr txBox="1"/>
          <p:nvPr/>
        </p:nvSpPr>
        <p:spPr>
          <a:xfrm>
            <a:off x="6030876" y="375440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15.0 // 2.0 = 7</a:t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7" name="Google Shape;377;p56"/>
          <p:cNvSpPr txBox="1"/>
          <p:nvPr/>
        </p:nvSpPr>
        <p:spPr>
          <a:xfrm>
            <a:off x="1067039" y="418905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División (resto)</a:t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8" name="Google Shape;378;p56"/>
          <p:cNvSpPr txBox="1"/>
          <p:nvPr/>
        </p:nvSpPr>
        <p:spPr>
          <a:xfrm>
            <a:off x="3150554" y="4189050"/>
            <a:ext cx="16536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%</a:t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9" name="Google Shape;379;p56"/>
          <p:cNvSpPr txBox="1"/>
          <p:nvPr/>
        </p:nvSpPr>
        <p:spPr>
          <a:xfrm>
            <a:off x="6030938" y="418905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7 % 5 = 1</a:t>
            </a:r>
            <a:endParaRPr b="0" i="0" sz="12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7"/>
          <p:cNvSpPr txBox="1"/>
          <p:nvPr/>
        </p:nvSpPr>
        <p:spPr>
          <a:xfrm>
            <a:off x="1461300" y="22023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Precedencia o jerarquías</a:t>
            </a:r>
            <a:endParaRPr b="1" sz="4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Precedencia de los operadores</a:t>
            </a:r>
            <a:endParaRPr b="1" sz="4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0" name="Google Shape;390;p58"/>
          <p:cNvSpPr txBox="1"/>
          <p:nvPr/>
        </p:nvSpPr>
        <p:spPr>
          <a:xfrm>
            <a:off x="473350" y="1908175"/>
            <a:ext cx="38346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Al igual que ocurre en matemáticas, en programación también tenemos una </a:t>
            </a:r>
            <a:r>
              <a:rPr b="1"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prioridad en los operadores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Esto significa que si una expresión matemática es precedida por un operador y seguido de otro, el operador más alto en la lista debe ser aplicado por primera vez.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1" name="Google Shape;391;p58"/>
          <p:cNvSpPr txBox="1"/>
          <p:nvPr/>
        </p:nvSpPr>
        <p:spPr>
          <a:xfrm>
            <a:off x="4527575" y="1908175"/>
            <a:ext cx="383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Las expresiones con paréntesis se evalúan de dentro a fuera, el paréntesis más interno se evalúa primero.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59"/>
          <p:cNvGrpSpPr/>
          <p:nvPr/>
        </p:nvGrpSpPr>
        <p:grpSpPr>
          <a:xfrm>
            <a:off x="2172088" y="2386050"/>
            <a:ext cx="197100" cy="197100"/>
            <a:chOff x="2172088" y="1852650"/>
            <a:chExt cx="197100" cy="197100"/>
          </a:xfrm>
        </p:grpSpPr>
        <p:sp>
          <p:nvSpPr>
            <p:cNvPr id="397" name="Google Shape;397;p59"/>
            <p:cNvSpPr/>
            <p:nvPr/>
          </p:nvSpPr>
          <p:spPr>
            <a:xfrm>
              <a:off x="2172088" y="1852650"/>
              <a:ext cx="197100" cy="1971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59"/>
            <p:cNvSpPr/>
            <p:nvPr/>
          </p:nvSpPr>
          <p:spPr>
            <a:xfrm>
              <a:off x="2227138" y="1907700"/>
              <a:ext cx="87000" cy="87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9" name="Google Shape;399;p59"/>
          <p:cNvGrpSpPr/>
          <p:nvPr/>
        </p:nvGrpSpPr>
        <p:grpSpPr>
          <a:xfrm>
            <a:off x="2172088" y="2989175"/>
            <a:ext cx="197100" cy="197100"/>
            <a:chOff x="2172088" y="2455775"/>
            <a:chExt cx="197100" cy="197100"/>
          </a:xfrm>
        </p:grpSpPr>
        <p:sp>
          <p:nvSpPr>
            <p:cNvPr id="400" name="Google Shape;400;p59"/>
            <p:cNvSpPr/>
            <p:nvPr/>
          </p:nvSpPr>
          <p:spPr>
            <a:xfrm>
              <a:off x="2172088" y="2455775"/>
              <a:ext cx="197100" cy="1971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59"/>
            <p:cNvSpPr/>
            <p:nvPr/>
          </p:nvSpPr>
          <p:spPr>
            <a:xfrm>
              <a:off x="2227138" y="2510825"/>
              <a:ext cx="87000" cy="87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02" name="Google Shape;402;p59"/>
          <p:cNvCxnSpPr>
            <a:endCxn id="400" idx="0"/>
          </p:cNvCxnSpPr>
          <p:nvPr/>
        </p:nvCxnSpPr>
        <p:spPr>
          <a:xfrm>
            <a:off x="2270638" y="2583275"/>
            <a:ext cx="0" cy="405900"/>
          </a:xfrm>
          <a:prstGeom prst="straightConnector1">
            <a:avLst/>
          </a:prstGeom>
          <a:noFill/>
          <a:ln cap="flat" cmpd="sng" w="9525">
            <a:solidFill>
              <a:srgbClr val="DEFC5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3" name="Google Shape;403;p59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</a:t>
            </a:r>
            <a:r>
              <a:rPr b="1" lang="es" sz="4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</a:t>
            </a:r>
            <a:r>
              <a:rPr b="1" i="0" lang="es" sz="4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cedencia</a:t>
            </a:r>
            <a:endParaRPr b="1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4" name="Google Shape;404;p59"/>
          <p:cNvSpPr txBox="1"/>
          <p:nvPr/>
        </p:nvSpPr>
        <p:spPr>
          <a:xfrm>
            <a:off x="2690573" y="22648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1.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Términos entre paréntesis.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5" name="Google Shape;405;p59"/>
          <p:cNvSpPr txBox="1"/>
          <p:nvPr/>
        </p:nvSpPr>
        <p:spPr>
          <a:xfrm>
            <a:off x="2690573" y="2867938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2.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Potenciación y raíces.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06" name="Google Shape;406;p59"/>
          <p:cNvGrpSpPr/>
          <p:nvPr/>
        </p:nvGrpSpPr>
        <p:grpSpPr>
          <a:xfrm>
            <a:off x="2172088" y="3615750"/>
            <a:ext cx="197100" cy="197100"/>
            <a:chOff x="2172088" y="3058775"/>
            <a:chExt cx="197100" cy="197100"/>
          </a:xfrm>
        </p:grpSpPr>
        <p:sp>
          <p:nvSpPr>
            <p:cNvPr id="407" name="Google Shape;407;p59"/>
            <p:cNvSpPr/>
            <p:nvPr/>
          </p:nvSpPr>
          <p:spPr>
            <a:xfrm>
              <a:off x="2172088" y="3058775"/>
              <a:ext cx="197100" cy="1971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59"/>
            <p:cNvSpPr/>
            <p:nvPr/>
          </p:nvSpPr>
          <p:spPr>
            <a:xfrm>
              <a:off x="2227138" y="3113825"/>
              <a:ext cx="87000" cy="87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09" name="Google Shape;409;p59"/>
          <p:cNvCxnSpPr>
            <a:endCxn id="407" idx="0"/>
          </p:cNvCxnSpPr>
          <p:nvPr/>
        </p:nvCxnSpPr>
        <p:spPr>
          <a:xfrm>
            <a:off x="2270638" y="3209850"/>
            <a:ext cx="0" cy="405900"/>
          </a:xfrm>
          <a:prstGeom prst="straightConnector1">
            <a:avLst/>
          </a:prstGeom>
          <a:noFill/>
          <a:ln cap="flat" cmpd="sng" w="9525">
            <a:solidFill>
              <a:srgbClr val="DEFC5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10" name="Google Shape;410;p59"/>
          <p:cNvGrpSpPr/>
          <p:nvPr/>
        </p:nvGrpSpPr>
        <p:grpSpPr>
          <a:xfrm>
            <a:off x="2172088" y="4218875"/>
            <a:ext cx="197100" cy="197100"/>
            <a:chOff x="2172088" y="3661775"/>
            <a:chExt cx="197100" cy="197100"/>
          </a:xfrm>
        </p:grpSpPr>
        <p:sp>
          <p:nvSpPr>
            <p:cNvPr id="411" name="Google Shape;411;p59"/>
            <p:cNvSpPr/>
            <p:nvPr/>
          </p:nvSpPr>
          <p:spPr>
            <a:xfrm>
              <a:off x="2172088" y="3661775"/>
              <a:ext cx="197100" cy="1971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59"/>
            <p:cNvSpPr/>
            <p:nvPr/>
          </p:nvSpPr>
          <p:spPr>
            <a:xfrm>
              <a:off x="2227138" y="3716825"/>
              <a:ext cx="87000" cy="87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13" name="Google Shape;413;p59"/>
          <p:cNvCxnSpPr>
            <a:endCxn id="411" idx="0"/>
          </p:cNvCxnSpPr>
          <p:nvPr/>
        </p:nvCxnSpPr>
        <p:spPr>
          <a:xfrm>
            <a:off x="2270638" y="3812975"/>
            <a:ext cx="0" cy="405900"/>
          </a:xfrm>
          <a:prstGeom prst="straightConnector1">
            <a:avLst/>
          </a:prstGeom>
          <a:noFill/>
          <a:ln cap="flat" cmpd="sng" w="9525">
            <a:solidFill>
              <a:srgbClr val="DEFC5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4" name="Google Shape;414;p59"/>
          <p:cNvSpPr txBox="1"/>
          <p:nvPr/>
        </p:nvSpPr>
        <p:spPr>
          <a:xfrm>
            <a:off x="2690573" y="3518088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3.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Multiplicación y división.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5" name="Google Shape;415;p59"/>
          <p:cNvSpPr txBox="1"/>
          <p:nvPr/>
        </p:nvSpPr>
        <p:spPr>
          <a:xfrm>
            <a:off x="2690573" y="41212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4.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Suma y resta.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6" name="Google Shape;416;p59"/>
          <p:cNvSpPr txBox="1"/>
          <p:nvPr/>
        </p:nvSpPr>
        <p:spPr>
          <a:xfrm>
            <a:off x="457725" y="1449625"/>
            <a:ext cx="4730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 orden normal de las operaciones es de izquierda a derecha, evaluando en orden los siguientes operadores: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p60"/>
          <p:cNvGrpSpPr/>
          <p:nvPr/>
        </p:nvGrpSpPr>
        <p:grpSpPr>
          <a:xfrm>
            <a:off x="2172088" y="2386050"/>
            <a:ext cx="197100" cy="197100"/>
            <a:chOff x="2172088" y="1852650"/>
            <a:chExt cx="197100" cy="197100"/>
          </a:xfrm>
        </p:grpSpPr>
        <p:sp>
          <p:nvSpPr>
            <p:cNvPr id="422" name="Google Shape;422;p60"/>
            <p:cNvSpPr/>
            <p:nvPr/>
          </p:nvSpPr>
          <p:spPr>
            <a:xfrm>
              <a:off x="2172088" y="1852650"/>
              <a:ext cx="197100" cy="1971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60"/>
            <p:cNvSpPr/>
            <p:nvPr/>
          </p:nvSpPr>
          <p:spPr>
            <a:xfrm>
              <a:off x="2227138" y="1907700"/>
              <a:ext cx="87000" cy="87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4" name="Google Shape;424;p60"/>
          <p:cNvGrpSpPr/>
          <p:nvPr/>
        </p:nvGrpSpPr>
        <p:grpSpPr>
          <a:xfrm>
            <a:off x="2172088" y="2989175"/>
            <a:ext cx="197100" cy="197100"/>
            <a:chOff x="2172088" y="2455775"/>
            <a:chExt cx="197100" cy="197100"/>
          </a:xfrm>
        </p:grpSpPr>
        <p:sp>
          <p:nvSpPr>
            <p:cNvPr id="425" name="Google Shape;425;p60"/>
            <p:cNvSpPr/>
            <p:nvPr/>
          </p:nvSpPr>
          <p:spPr>
            <a:xfrm>
              <a:off x="2172088" y="2455775"/>
              <a:ext cx="197100" cy="1971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60"/>
            <p:cNvSpPr/>
            <p:nvPr/>
          </p:nvSpPr>
          <p:spPr>
            <a:xfrm>
              <a:off x="2227138" y="2510825"/>
              <a:ext cx="87000" cy="87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27" name="Google Shape;427;p60"/>
          <p:cNvCxnSpPr>
            <a:endCxn id="425" idx="0"/>
          </p:cNvCxnSpPr>
          <p:nvPr/>
        </p:nvCxnSpPr>
        <p:spPr>
          <a:xfrm>
            <a:off x="2270638" y="2583275"/>
            <a:ext cx="0" cy="405900"/>
          </a:xfrm>
          <a:prstGeom prst="straightConnector1">
            <a:avLst/>
          </a:prstGeom>
          <a:noFill/>
          <a:ln cap="flat" cmpd="sng" w="9525">
            <a:solidFill>
              <a:srgbClr val="DEFC5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8" name="Google Shape;428;p6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</a:t>
            </a:r>
            <a:r>
              <a:rPr b="1" lang="es" sz="4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</a:t>
            </a:r>
            <a:r>
              <a:rPr b="1" i="0" lang="es" sz="4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cedencia</a:t>
            </a:r>
            <a:endParaRPr b="1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9" name="Google Shape;429;p60"/>
          <p:cNvSpPr txBox="1"/>
          <p:nvPr/>
        </p:nvSpPr>
        <p:spPr>
          <a:xfrm>
            <a:off x="2690573" y="22648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1.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( )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0" name="Google Shape;430;p60"/>
          <p:cNvSpPr txBox="1"/>
          <p:nvPr/>
        </p:nvSpPr>
        <p:spPr>
          <a:xfrm>
            <a:off x="2690573" y="2867938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2.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**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31" name="Google Shape;431;p60"/>
          <p:cNvGrpSpPr/>
          <p:nvPr/>
        </p:nvGrpSpPr>
        <p:grpSpPr>
          <a:xfrm>
            <a:off x="2172088" y="3615750"/>
            <a:ext cx="197100" cy="197100"/>
            <a:chOff x="2172088" y="3058775"/>
            <a:chExt cx="197100" cy="197100"/>
          </a:xfrm>
        </p:grpSpPr>
        <p:sp>
          <p:nvSpPr>
            <p:cNvPr id="432" name="Google Shape;432;p60"/>
            <p:cNvSpPr/>
            <p:nvPr/>
          </p:nvSpPr>
          <p:spPr>
            <a:xfrm>
              <a:off x="2172088" y="3058775"/>
              <a:ext cx="197100" cy="1971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60"/>
            <p:cNvSpPr/>
            <p:nvPr/>
          </p:nvSpPr>
          <p:spPr>
            <a:xfrm>
              <a:off x="2227138" y="3113825"/>
              <a:ext cx="87000" cy="87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34" name="Google Shape;434;p60"/>
          <p:cNvCxnSpPr>
            <a:endCxn id="432" idx="0"/>
          </p:cNvCxnSpPr>
          <p:nvPr/>
        </p:nvCxnSpPr>
        <p:spPr>
          <a:xfrm>
            <a:off x="2270638" y="3209850"/>
            <a:ext cx="0" cy="405900"/>
          </a:xfrm>
          <a:prstGeom prst="straightConnector1">
            <a:avLst/>
          </a:prstGeom>
          <a:noFill/>
          <a:ln cap="flat" cmpd="sng" w="9525">
            <a:solidFill>
              <a:srgbClr val="DEFC5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35" name="Google Shape;435;p60"/>
          <p:cNvGrpSpPr/>
          <p:nvPr/>
        </p:nvGrpSpPr>
        <p:grpSpPr>
          <a:xfrm>
            <a:off x="2172088" y="4218875"/>
            <a:ext cx="197100" cy="197100"/>
            <a:chOff x="2172088" y="3661775"/>
            <a:chExt cx="197100" cy="197100"/>
          </a:xfrm>
        </p:grpSpPr>
        <p:sp>
          <p:nvSpPr>
            <p:cNvPr id="436" name="Google Shape;436;p60"/>
            <p:cNvSpPr/>
            <p:nvPr/>
          </p:nvSpPr>
          <p:spPr>
            <a:xfrm>
              <a:off x="2172088" y="3661775"/>
              <a:ext cx="197100" cy="1971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60"/>
            <p:cNvSpPr/>
            <p:nvPr/>
          </p:nvSpPr>
          <p:spPr>
            <a:xfrm>
              <a:off x="2227138" y="3716825"/>
              <a:ext cx="87000" cy="87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38" name="Google Shape;438;p60"/>
          <p:cNvCxnSpPr>
            <a:endCxn id="436" idx="0"/>
          </p:cNvCxnSpPr>
          <p:nvPr/>
        </p:nvCxnSpPr>
        <p:spPr>
          <a:xfrm>
            <a:off x="2270638" y="3812975"/>
            <a:ext cx="0" cy="405900"/>
          </a:xfrm>
          <a:prstGeom prst="straightConnector1">
            <a:avLst/>
          </a:prstGeom>
          <a:noFill/>
          <a:ln cap="flat" cmpd="sng" w="9525">
            <a:solidFill>
              <a:srgbClr val="DEFC5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9" name="Google Shape;439;p60"/>
          <p:cNvSpPr txBox="1"/>
          <p:nvPr/>
        </p:nvSpPr>
        <p:spPr>
          <a:xfrm>
            <a:off x="2690573" y="3518088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3.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X, /, %, //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0" name="Google Shape;440;p60"/>
          <p:cNvSpPr txBox="1"/>
          <p:nvPr/>
        </p:nvSpPr>
        <p:spPr>
          <a:xfrm>
            <a:off x="2690573" y="41212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4.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+, -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1" name="Google Shape;441;p60"/>
          <p:cNvSpPr txBox="1"/>
          <p:nvPr/>
        </p:nvSpPr>
        <p:spPr>
          <a:xfrm>
            <a:off x="457725" y="1449625"/>
            <a:ext cx="4730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 el lenguaje de programación de Python se representan los operadores con el siguiente orden: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1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Cadenas de 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texto</a:t>
            </a:r>
            <a:endParaRPr b="1" sz="4000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/>
        </p:nvSpPr>
        <p:spPr>
          <a:xfrm>
            <a:off x="1461300" y="345975"/>
            <a:ext cx="62214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¿Cuáles son los más conocidos?</a:t>
            </a:r>
            <a:endParaRPr b="1" i="0" sz="35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1350" y="1747029"/>
            <a:ext cx="1090900" cy="10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79325" y="1780275"/>
            <a:ext cx="1712524" cy="10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62350" y="3147325"/>
            <a:ext cx="1019300" cy="1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38475" y="1757325"/>
            <a:ext cx="1019300" cy="114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 rotWithShape="1">
          <a:blip r:embed="rId7">
            <a:alphaModFix/>
          </a:blip>
          <a:srcRect b="0" l="26040" r="23650" t="0"/>
          <a:stretch/>
        </p:blipFill>
        <p:spPr>
          <a:xfrm>
            <a:off x="2767100" y="3158575"/>
            <a:ext cx="1019300" cy="1134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92838" y="1784025"/>
            <a:ext cx="1090900" cy="10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32950" y="3084825"/>
            <a:ext cx="1144300" cy="114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Cadenas de texto en Python</a:t>
            </a:r>
            <a:endParaRPr b="1" sz="4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2" name="Google Shape;452;p62"/>
          <p:cNvSpPr txBox="1"/>
          <p:nvPr/>
        </p:nvSpPr>
        <p:spPr>
          <a:xfrm>
            <a:off x="473350" y="1908175"/>
            <a:ext cx="3834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Las cadenas (o strings) son un </a:t>
            </a:r>
            <a:r>
              <a:rPr b="1" lang="es" sz="1350"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tipo de datos compuestos por secuencias de caracteres que representan texto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Estas cadenas de texto son de tipo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str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y se delimitan mediante el uso de comillas simples o dobles.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3" name="Google Shape;453;p62"/>
          <p:cNvSpPr txBox="1"/>
          <p:nvPr/>
        </p:nvSpPr>
        <p:spPr>
          <a:xfrm>
            <a:off x="4527575" y="1908175"/>
            <a:ext cx="3834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Ejemplo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“Esto es una cadena de texto”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‘Esto también es una cadena de texto’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Cadenas de texto en Python</a:t>
            </a:r>
            <a:endParaRPr b="1" sz="4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9" name="Google Shape;459;p63"/>
          <p:cNvSpPr txBox="1"/>
          <p:nvPr/>
        </p:nvSpPr>
        <p:spPr>
          <a:xfrm>
            <a:off x="473350" y="1908175"/>
            <a:ext cx="38346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el caso de que queramos usar comillas (o un apóstrofe) dentro de una cadena tenemos distintas opciones. La más simple es encerrar nuestra cadena mediante un tipo de comillas (simples o dobles) y usar el otro tipo dentro de la cadena. Otra opción es usar en todo momento el mismo tipo de comillas, pero usando la barra invertida (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\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) como carácter de escape en las comillas del interior de la cadena para indicar que esos caracteres forman parte de la cadena.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0" name="Google Shape;460;p63"/>
          <p:cNvSpPr txBox="1"/>
          <p:nvPr/>
        </p:nvSpPr>
        <p:spPr>
          <a:xfrm>
            <a:off x="4527575" y="1908175"/>
            <a:ext cx="38346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Ejemplos: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“Esto es un ‘texto’ entre comillas dobles”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‘Esto es otro “texto” entre comillas simples’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“Esto es otro \“texto\” todo en comillas dobles”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‘Esto otro \’texto\’ todo en comillas simples’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4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Print</a:t>
            </a:r>
            <a:endParaRPr b="1" sz="4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5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Print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1" name="Google Shape;471;p65"/>
          <p:cNvSpPr txBox="1"/>
          <p:nvPr/>
        </p:nvSpPr>
        <p:spPr>
          <a:xfrm>
            <a:off x="5949025" y="1973600"/>
            <a:ext cx="21663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La forma correcta de mostrar cadenas de texto (u otros objetos) por pantalla en Python es utilizando una función llamada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print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(imprimir). Se indica lo que se desea mostrar por pantalla entre paréntesis.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2" name="Google Shape;472;p65"/>
          <p:cNvSpPr txBox="1"/>
          <p:nvPr/>
        </p:nvSpPr>
        <p:spPr>
          <a:xfrm>
            <a:off x="5949025" y="1471400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DM Sans"/>
                <a:ea typeface="DM Sans"/>
                <a:cs typeface="DM Sans"/>
                <a:sym typeface="DM Sans"/>
              </a:rPr>
              <a:t>¿Para qué sirve?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73" name="Google Shape;473;p65"/>
          <p:cNvPicPr preferRelativeResize="0"/>
          <p:nvPr/>
        </p:nvPicPr>
        <p:blipFill rotWithShape="1">
          <a:blip r:embed="rId3">
            <a:alphaModFix/>
          </a:blip>
          <a:srcRect b="19891" l="0" r="3781" t="8010"/>
          <a:stretch/>
        </p:blipFill>
        <p:spPr>
          <a:xfrm>
            <a:off x="760350" y="2216725"/>
            <a:ext cx="5188674" cy="84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6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Ventajas</a:t>
            </a:r>
            <a:endParaRPr b="1" sz="4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9" name="Google Shape;479;p66"/>
          <p:cNvSpPr txBox="1"/>
          <p:nvPr/>
        </p:nvSpPr>
        <p:spPr>
          <a:xfrm>
            <a:off x="457725" y="2211625"/>
            <a:ext cx="47301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Usar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print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tiene sus ventajas. Por ejemplo, nos deja mostrar por pantalla caracteres especiales, como tabulación o saltos de línea.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Ejemplo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[in] print('Una cadena\tcon tabulación’)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[out]Una cadena	con tabulación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[in] print('Otra cadena\ncon salto de línea’)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[out]Una cadena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con salto de línea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80" name="Google Shape;480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9088" y="1886850"/>
            <a:ext cx="2811550" cy="187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7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Print</a:t>
            </a:r>
            <a:endParaRPr b="1" sz="4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6" name="Google Shape;486;p67"/>
          <p:cNvSpPr txBox="1"/>
          <p:nvPr/>
        </p:nvSpPr>
        <p:spPr>
          <a:xfrm>
            <a:off x="457725" y="2211625"/>
            <a:ext cx="47301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Si por ejemplo quisiéramos imprimir el directorio de una carpeta, sería de la siguiente forma: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print(‘C:\nombre\directorio’).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Pero va a tomar el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\n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como carácter especial para salto de línea. Para poder ignorar estos caracteres especiales Python tiene una forma de “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printear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” cruda o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raw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 Lo indicamos con una r delante de lo que se va a imprimir, y Python automáticamente lo interpretará para no tomar en cuenta los caracteres especiales.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print(r’C:\nombre\directorio’)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8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Print</a:t>
            </a:r>
            <a:endParaRPr b="1" sz="4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2" name="Google Shape;492;p68"/>
          <p:cNvSpPr txBox="1"/>
          <p:nvPr/>
        </p:nvSpPr>
        <p:spPr>
          <a:xfrm>
            <a:off x="457725" y="2211625"/>
            <a:ext cx="47301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Otra funcionalidad que tiene es permitir mostrar una cadena en distintas líneas, de forma que con un solo print se muestran varias líneas de cadenas.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Para lograrlo tenemos que pasarlo entre tres comillas dobles, o tres comillas simples.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Ejemplo: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print("""una cadena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otra cadena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otra cadena más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""")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9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Variables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0"/>
          <p:cNvSpPr txBox="1"/>
          <p:nvPr/>
        </p:nvSpPr>
        <p:spPr>
          <a:xfrm>
            <a:off x="457725" y="1071050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Variables en matemáticas</a:t>
            </a:r>
            <a:endParaRPr b="1" sz="4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3" name="Google Shape;503;p70"/>
          <p:cNvSpPr txBox="1"/>
          <p:nvPr/>
        </p:nvSpPr>
        <p:spPr>
          <a:xfrm>
            <a:off x="457725" y="2364050"/>
            <a:ext cx="47301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Dependiendo del contexto, las variables tienen distintos significados. En el caso del Álgebra, una variable representa una cantidad desconocida que se relaciona con otras. Consideremos por ejemplo la ecuación: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Ejemplo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x + 3 = 5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04" name="Google Shape;504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5425" y="1848138"/>
            <a:ext cx="1447226" cy="144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1"/>
          <p:cNvSpPr txBox="1"/>
          <p:nvPr/>
        </p:nvSpPr>
        <p:spPr>
          <a:xfrm>
            <a:off x="1461300" y="22023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Variables en programación</a:t>
            </a:r>
            <a:endParaRPr b="1" sz="4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8"/>
          <p:cNvGrpSpPr/>
          <p:nvPr/>
        </p:nvGrpSpPr>
        <p:grpSpPr>
          <a:xfrm>
            <a:off x="473371" y="619433"/>
            <a:ext cx="738905" cy="738905"/>
            <a:chOff x="575612" y="1950748"/>
            <a:chExt cx="431100" cy="431100"/>
          </a:xfrm>
        </p:grpSpPr>
        <p:sp>
          <p:nvSpPr>
            <p:cNvPr id="93" name="Google Shape;93;p18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4" name="Google Shape;94;p18" title="ícono para pens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" name="Google Shape;95;p18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i="0" sz="3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473350" y="1626100"/>
            <a:ext cx="7169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¿Qué lenguajes de programación reconoces tras ver los logotipos?</a:t>
            </a:r>
            <a:endParaRPr b="1" i="0" sz="2500" u="none" cap="none" strike="noStrik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Variables en programación </a:t>
            </a:r>
            <a:endParaRPr b="1" sz="4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5" name="Google Shape;515;p72"/>
          <p:cNvSpPr txBox="1"/>
          <p:nvPr/>
        </p:nvSpPr>
        <p:spPr>
          <a:xfrm>
            <a:off x="473350" y="190817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algunos lenguajes de programación, las variables se pueden entender como "cajas" en las que se guardan los datos, pero en Python las variables son "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etiquetas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" que</a:t>
            </a:r>
            <a:r>
              <a:rPr lang="es" sz="1350">
                <a:highlight>
                  <a:srgbClr val="DEFC52"/>
                </a:highlight>
                <a:latin typeface="DM Sans"/>
                <a:ea typeface="DM Sans"/>
                <a:cs typeface="DM Sans"/>
                <a:sym typeface="DM Sans"/>
              </a:rPr>
              <a:t> permiten hacer referencia a los datos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(que se guardan en unas "cajas" llamadas objetos).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6" name="Google Shape;516;p72"/>
          <p:cNvSpPr txBox="1"/>
          <p:nvPr/>
        </p:nvSpPr>
        <p:spPr>
          <a:xfrm>
            <a:off x="4527575" y="1908175"/>
            <a:ext cx="383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Python es un lenguaje de programación orientado a objetos y su modelo de datos también está basado en objetos.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3"/>
          <p:cNvSpPr txBox="1"/>
          <p:nvPr/>
        </p:nvSpPr>
        <p:spPr>
          <a:xfrm>
            <a:off x="473350" y="619525"/>
            <a:ext cx="81411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Variables en programación</a:t>
            </a:r>
            <a:endParaRPr b="1" sz="4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Para cada dato que aparece en un programa, Python crea un objeto que lo contiene. Cada objeto tiene:</a:t>
            </a:r>
            <a:endParaRPr sz="16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2" name="Google Shape;522;p73"/>
          <p:cNvSpPr/>
          <p:nvPr/>
        </p:nvSpPr>
        <p:spPr>
          <a:xfrm>
            <a:off x="2084013" y="1933079"/>
            <a:ext cx="587100" cy="587100"/>
          </a:xfrm>
          <a:prstGeom prst="ellipse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73"/>
          <p:cNvSpPr/>
          <p:nvPr/>
        </p:nvSpPr>
        <p:spPr>
          <a:xfrm>
            <a:off x="4250340" y="1933054"/>
            <a:ext cx="587100" cy="587100"/>
          </a:xfrm>
          <a:prstGeom prst="ellipse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73"/>
          <p:cNvSpPr/>
          <p:nvPr/>
        </p:nvSpPr>
        <p:spPr>
          <a:xfrm>
            <a:off x="6416676" y="1933079"/>
            <a:ext cx="587100" cy="587100"/>
          </a:xfrm>
          <a:prstGeom prst="ellipse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5" name="Google Shape;525;p73"/>
          <p:cNvCxnSpPr>
            <a:stCxn id="522" idx="6"/>
            <a:endCxn id="523" idx="2"/>
          </p:cNvCxnSpPr>
          <p:nvPr/>
        </p:nvCxnSpPr>
        <p:spPr>
          <a:xfrm>
            <a:off x="2671113" y="2226629"/>
            <a:ext cx="1579200" cy="0"/>
          </a:xfrm>
          <a:prstGeom prst="straightConnector1">
            <a:avLst/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6" name="Google Shape;526;p73"/>
          <p:cNvCxnSpPr>
            <a:stCxn id="523" idx="6"/>
            <a:endCxn id="524" idx="2"/>
          </p:cNvCxnSpPr>
          <p:nvPr/>
        </p:nvCxnSpPr>
        <p:spPr>
          <a:xfrm>
            <a:off x="4837440" y="2226604"/>
            <a:ext cx="1579200" cy="0"/>
          </a:xfrm>
          <a:prstGeom prst="straightConnector1">
            <a:avLst/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7" name="Google Shape;527;p73"/>
          <p:cNvSpPr txBox="1"/>
          <p:nvPr/>
        </p:nvSpPr>
        <p:spPr>
          <a:xfrm>
            <a:off x="1478325" y="2479375"/>
            <a:ext cx="1950900" cy="20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identificador único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(un número entero, distinto para cada objeto). El identificador permite a Python referirse al objeto sin ambigüedades.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8" name="Google Shape;528;p73"/>
          <p:cNvSpPr txBox="1"/>
          <p:nvPr/>
        </p:nvSpPr>
        <p:spPr>
          <a:xfrm>
            <a:off x="3644650" y="2479375"/>
            <a:ext cx="1950900" cy="20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tipo de datos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(entero, decimal, cadena de caracteres, etc.). El tipo de datos permite saber a Python qué operaciones pueden hacerse con el dato.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9" name="Google Shape;529;p73"/>
          <p:cNvSpPr txBox="1"/>
          <p:nvPr/>
        </p:nvSpPr>
        <p:spPr>
          <a:xfrm>
            <a:off x="5658575" y="2479375"/>
            <a:ext cx="19509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valor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(el propio dato).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0" name="Google Shape;530;p73"/>
          <p:cNvSpPr txBox="1"/>
          <p:nvPr/>
        </p:nvSpPr>
        <p:spPr>
          <a:xfrm>
            <a:off x="4336788" y="1926450"/>
            <a:ext cx="414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endParaRPr b="1" i="0" sz="3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1" name="Google Shape;531;p73"/>
          <p:cNvSpPr txBox="1"/>
          <p:nvPr/>
        </p:nvSpPr>
        <p:spPr>
          <a:xfrm>
            <a:off x="6503088" y="1926450"/>
            <a:ext cx="414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3</a:t>
            </a:r>
            <a:endParaRPr b="1" i="0" sz="3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2" name="Google Shape;532;p73"/>
          <p:cNvSpPr txBox="1"/>
          <p:nvPr/>
        </p:nvSpPr>
        <p:spPr>
          <a:xfrm>
            <a:off x="2170425" y="1926450"/>
            <a:ext cx="414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endParaRPr b="1" i="0" sz="3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3" name="Google Shape;533;p73"/>
          <p:cNvSpPr txBox="1"/>
          <p:nvPr/>
        </p:nvSpPr>
        <p:spPr>
          <a:xfrm>
            <a:off x="464750" y="4637850"/>
            <a:ext cx="245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b="0" i="0" lang="es" sz="1100" u="sng" cap="none" strike="noStrike">
                <a:solidFill>
                  <a:srgbClr val="0097A7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Variables</a:t>
            </a:r>
            <a:endParaRPr b="0" i="1" sz="1100" u="sng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4"/>
          <p:cNvSpPr txBox="1"/>
          <p:nvPr/>
        </p:nvSpPr>
        <p:spPr>
          <a:xfrm>
            <a:off x="457350" y="1820575"/>
            <a:ext cx="7169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" sz="2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Las variables en Python no guardan los datos, sino que son simples nombres para </a:t>
            </a:r>
            <a:r>
              <a:rPr b="1" lang="es" sz="2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poder hacer referencia</a:t>
            </a:r>
            <a:r>
              <a:rPr b="1" lang="es" sz="25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s" sz="2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a esos objetos.  </a:t>
            </a:r>
            <a:endParaRPr b="1" sz="2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9" name="Google Shape;539;p74"/>
          <p:cNvSpPr txBox="1"/>
          <p:nvPr/>
        </p:nvSpPr>
        <p:spPr>
          <a:xfrm>
            <a:off x="501450" y="990513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Variables en Python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5"/>
          <p:cNvSpPr txBox="1"/>
          <p:nvPr/>
        </p:nvSpPr>
        <p:spPr>
          <a:xfrm>
            <a:off x="457725" y="1071050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Variables en programación</a:t>
            </a:r>
            <a:endParaRPr b="1" sz="4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5" name="Google Shape;545;p75"/>
          <p:cNvSpPr txBox="1"/>
          <p:nvPr/>
        </p:nvSpPr>
        <p:spPr>
          <a:xfrm>
            <a:off x="457725" y="2364050"/>
            <a:ext cx="4730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Python, si escribimos la instrucción: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a = 2. 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Se crea el objeto "2". Ese objeto tendrá un identificador único que se asigna en el momento de la creación y se conserva a lo largo del programa. En este caso, el objeto creado será de tipo número entero y guardará el valor 2.</a:t>
            </a:r>
            <a:endParaRPr sz="1350"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Se asocia el nombre al objeto número entero 2 creado.</a:t>
            </a:r>
            <a:endParaRPr sz="1350"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46" name="Google Shape;546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5025" y="1772125"/>
            <a:ext cx="1599250" cy="159925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75"/>
          <p:cNvSpPr txBox="1"/>
          <p:nvPr/>
        </p:nvSpPr>
        <p:spPr>
          <a:xfrm>
            <a:off x="464750" y="4637850"/>
            <a:ext cx="245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b="0" i="0" lang="es" sz="1100" u="sng" cap="none" strike="noStrike">
                <a:solidFill>
                  <a:srgbClr val="0097A7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Variables</a:t>
            </a:r>
            <a:endParaRPr b="0" i="1" sz="1100" u="sng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6"/>
          <p:cNvSpPr txBox="1"/>
          <p:nvPr/>
        </p:nvSpPr>
        <p:spPr>
          <a:xfrm>
            <a:off x="457725" y="1071050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Variables en programación</a:t>
            </a:r>
            <a:endParaRPr b="1" sz="4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3" name="Google Shape;553;p76"/>
          <p:cNvSpPr txBox="1"/>
          <p:nvPr/>
        </p:nvSpPr>
        <p:spPr>
          <a:xfrm>
            <a:off x="457725" y="2364050"/>
            <a:ext cx="4730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Al describir la instrucción anterior no habría que decir 'la variable </a:t>
            </a:r>
            <a:r>
              <a:rPr b="1"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almacena el número entero </a:t>
            </a:r>
            <a:r>
              <a:rPr b="1"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', sino que habría que decir 'podemos llamar </a:t>
            </a:r>
            <a:r>
              <a:rPr b="1"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al objeto número entero </a:t>
            </a:r>
            <a:r>
              <a:rPr b="1"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'. </a:t>
            </a: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La variable </a:t>
            </a:r>
            <a:r>
              <a:rPr b="1"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 es como una etiqueta que nos permite hacer referencia al objeto "2"</a:t>
            </a:r>
            <a:r>
              <a:rPr lang="es" sz="1350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más cómoda de recordar y utilizar que el identificador del objeto.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54" name="Google Shape;554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5025" y="1772125"/>
            <a:ext cx="1599250" cy="159925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76"/>
          <p:cNvSpPr txBox="1"/>
          <p:nvPr/>
        </p:nvSpPr>
        <p:spPr>
          <a:xfrm>
            <a:off x="464750" y="4637850"/>
            <a:ext cx="245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b="0" i="0" lang="es" sz="1100" u="sng" cap="none" strike="noStrike">
                <a:solidFill>
                  <a:srgbClr val="0097A7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Variables</a:t>
            </a:r>
            <a:endParaRPr b="0" i="1" sz="1100" u="sng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7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Definir variables</a:t>
            </a:r>
            <a:endParaRPr b="1" sz="4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8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78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Definir una variable</a:t>
            </a:r>
            <a:endParaRPr b="1" i="0" sz="35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7" name="Google Shape;567;p78"/>
          <p:cNvSpPr txBox="1"/>
          <p:nvPr/>
        </p:nvSpPr>
        <p:spPr>
          <a:xfrm>
            <a:off x="1745250" y="1300900"/>
            <a:ext cx="56535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Siempre se escribe a la izquierda de la igualdad, de lo contrario, Python generará un mensaje de error: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2 = mi_variable</a:t>
            </a:r>
            <a:endParaRPr b="1" i="0" sz="1350" u="none" cap="none" strike="noStrik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SyntaxError: can’t assign to literal</a:t>
            </a:r>
            <a:endParaRPr b="1" i="0" sz="1350" u="none" cap="none" strike="noStrik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Para mostrar el valor de la variable hay que escribir su nombre, o “printearlo”.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mi_variable = 2</a:t>
            </a:r>
            <a:endParaRPr b="1" i="0" sz="1350" u="none" cap="none" strike="noStrik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mi_variable</a:t>
            </a:r>
            <a:endParaRPr b="1" i="0" sz="1350" u="none" cap="none" strike="noStrik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2</a:t>
            </a:r>
            <a:endParaRPr b="1" i="0" sz="1350" u="none" cap="none" strike="noStrik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&gt;&gt;&gt;print(mi_variable)</a:t>
            </a:r>
            <a:endParaRPr b="1" i="0" sz="1350" u="none" cap="none" strike="noStrik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2</a:t>
            </a:r>
            <a:endParaRPr b="1" i="0" sz="1350" u="none" cap="none" strike="noStrik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8" name="Google Shape;568;p78"/>
          <p:cNvSpPr txBox="1"/>
          <p:nvPr/>
        </p:nvSpPr>
        <p:spPr>
          <a:xfrm>
            <a:off x="464750" y="4637850"/>
            <a:ext cx="245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b="0" i="0" lang="es" sz="1100" u="sng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Variables</a:t>
            </a:r>
            <a:r>
              <a:rPr b="0" i="0" lang="es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| </a:t>
            </a:r>
            <a:r>
              <a:rPr b="0" i="0" lang="es" sz="1100" u="sng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mclibre.org</a:t>
            </a:r>
            <a:r>
              <a:rPr b="0" i="0" lang="es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0" i="1" sz="1100" u="sng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69" name="Google Shape;569;p78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570" name="Google Shape;570;p7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71" name="Google Shape;571;p78" title="ícono de ejemplo en vivo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9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79"/>
          <p:cNvSpPr txBox="1"/>
          <p:nvPr/>
        </p:nvSpPr>
        <p:spPr>
          <a:xfrm>
            <a:off x="1745250" y="1873950"/>
            <a:ext cx="56535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 una variable no se ha definido previamente, al escribir su nombre o printear la variable generará un error: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x = -10</a:t>
            </a:r>
            <a:endParaRPr b="0" i="0" sz="1350" u="none" cap="none" strike="noStrik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y </a:t>
            </a:r>
            <a:endParaRPr b="0" i="0" sz="1350" u="none" cap="none" strike="noStrik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Traceback (most recent call last):</a:t>
            </a:r>
            <a:endParaRPr b="0" i="0" sz="1350" u="none" cap="none" strike="noStrik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  File "&lt;pyshell#1&gt;", line 1, in &lt;module&gt;</a:t>
            </a:r>
            <a:endParaRPr b="0" i="0" sz="1350" u="none" cap="none" strike="noStrik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    y</a:t>
            </a:r>
            <a:endParaRPr b="0" i="0" sz="1350" u="none" cap="none" strike="noStrik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NameError: name 'y' is not defined</a:t>
            </a:r>
            <a:endParaRPr b="0" i="0" sz="1350" u="none" cap="none" strike="noStrik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78" name="Google Shape;578;p79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579" name="Google Shape;579;p7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0" name="Google Shape;580;p79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1" name="Google Shape;581;p79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Definir una variable</a:t>
            </a:r>
            <a:endParaRPr b="1" i="0" sz="35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2" name="Google Shape;582;p79"/>
          <p:cNvSpPr txBox="1"/>
          <p:nvPr/>
        </p:nvSpPr>
        <p:spPr>
          <a:xfrm>
            <a:off x="464750" y="4637850"/>
            <a:ext cx="245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b="0" i="0" lang="es" sz="1100" u="sng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Variables</a:t>
            </a:r>
            <a:r>
              <a:rPr b="0" i="0" lang="es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| </a:t>
            </a:r>
            <a:r>
              <a:rPr b="0" i="0" lang="es" sz="1100" u="sng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mclibre.org</a:t>
            </a:r>
            <a:r>
              <a:rPr b="0" i="0" lang="es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0" i="1" sz="1100" u="sng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80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80"/>
          <p:cNvSpPr txBox="1"/>
          <p:nvPr/>
        </p:nvSpPr>
        <p:spPr>
          <a:xfrm>
            <a:off x="1745250" y="1612600"/>
            <a:ext cx="56535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Una variable puede almacenar números, texto o estructuras más complicadas (que se verán más adelante). Si se va a almacenar texto,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debe escribirse entre comillas simples (') o dobles ("), que son equivalentes. A las variables que almacenan texto se les suele llamar cadenas (de texto).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nombre =</a:t>
            </a:r>
            <a:r>
              <a:rPr b="0" i="0" lang="es" sz="135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"Pepito Conejo"</a:t>
            </a:r>
            <a:endParaRPr b="0" i="0" sz="135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nombre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'Pepito Conejo'</a:t>
            </a:r>
            <a:endParaRPr b="0" i="0" sz="1350" u="none" cap="none" strike="noStrike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print(nombre)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'Pepito Conejo'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89" name="Google Shape;589;p80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590" name="Google Shape;590;p8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1" name="Google Shape;591;p80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2" name="Google Shape;592;p80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Definir una variable</a:t>
            </a:r>
            <a:endParaRPr b="1" i="0" sz="35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3" name="Google Shape;593;p80"/>
          <p:cNvSpPr txBox="1"/>
          <p:nvPr/>
        </p:nvSpPr>
        <p:spPr>
          <a:xfrm>
            <a:off x="464750" y="4637850"/>
            <a:ext cx="245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b="0" i="0" lang="es" sz="1100" u="sng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Variables</a:t>
            </a:r>
            <a:r>
              <a:rPr b="0" i="0" lang="es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| </a:t>
            </a:r>
            <a:r>
              <a:rPr b="0" i="0" lang="es" sz="1100" u="sng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mclibre.org</a:t>
            </a:r>
            <a:r>
              <a:rPr b="0" i="0" lang="es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0" i="1" sz="1100" u="sng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81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81"/>
          <p:cNvSpPr txBox="1"/>
          <p:nvPr/>
        </p:nvSpPr>
        <p:spPr>
          <a:xfrm>
            <a:off x="1745250" y="1508800"/>
            <a:ext cx="56535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 no se escriben comillas, Python supone que estamos haciendo referencia a otra variable (que, si no está definida, genera un mensaje de error):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nombre = Pepe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Traceback (most recent call last):</a:t>
            </a:r>
            <a:endParaRPr b="0" i="0" sz="1350" u="none" cap="none" strike="noStrik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  File "&lt;pyshell#0&gt;", line 1, in &lt;module&gt;</a:t>
            </a:r>
            <a:endParaRPr b="0" i="0" sz="1350" u="none" cap="none" strike="noStrik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    nombre = Pepe</a:t>
            </a:r>
            <a:endParaRPr b="0" i="0" sz="1350" u="none" cap="none" strike="noStrik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NameError: name 'Pepe' is not defined</a:t>
            </a:r>
            <a:endParaRPr b="0" i="0" sz="1350" u="none" cap="none" strike="noStrik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nombre = Pepito Conejo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SyntaxError: invalid syntax</a:t>
            </a:r>
            <a:endParaRPr b="0" i="0" sz="1350" u="none" cap="none" strike="noStrik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00" name="Google Shape;600;p81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601" name="Google Shape;601;p8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2" name="Google Shape;602;p81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3" name="Google Shape;603;p81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Definir una variable</a:t>
            </a:r>
            <a:endParaRPr b="1" i="0" sz="35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4" name="Google Shape;604;p81"/>
          <p:cNvSpPr txBox="1"/>
          <p:nvPr/>
        </p:nvSpPr>
        <p:spPr>
          <a:xfrm>
            <a:off x="464750" y="4637850"/>
            <a:ext cx="245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b="0" i="0" lang="es" sz="1100" u="sng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Variables</a:t>
            </a:r>
            <a:r>
              <a:rPr b="0" i="0" lang="es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| </a:t>
            </a:r>
            <a:r>
              <a:rPr b="0" i="0" lang="es" sz="1100" u="sng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mclibre.org</a:t>
            </a:r>
            <a:r>
              <a:rPr b="0" i="0" lang="es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0" i="1" sz="1100" u="sng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/>
        </p:nvSpPr>
        <p:spPr>
          <a:xfrm>
            <a:off x="3649500" y="1104863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¿Sabías qué…?</a:t>
            </a:r>
            <a:endParaRPr b="1" sz="4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3649500" y="2211613"/>
            <a:ext cx="49872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Lady Ada Countess of Lovelace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(1815-1852), matemática y escritora, es conocida como la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primera programadora de la historia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264450" cy="275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752900"/>
            <a:ext cx="3284225" cy="23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" name="Google Shape;609;p82"/>
          <p:cNvGrpSpPr/>
          <p:nvPr/>
        </p:nvGrpSpPr>
        <p:grpSpPr>
          <a:xfrm>
            <a:off x="457338" y="468286"/>
            <a:ext cx="431100" cy="431100"/>
            <a:chOff x="4616400" y="1950761"/>
            <a:chExt cx="431100" cy="431100"/>
          </a:xfrm>
        </p:grpSpPr>
        <p:sp>
          <p:nvSpPr>
            <p:cNvPr id="610" name="Google Shape;610;p82"/>
            <p:cNvSpPr/>
            <p:nvPr/>
          </p:nvSpPr>
          <p:spPr>
            <a:xfrm>
              <a:off x="4616400" y="1950761"/>
              <a:ext cx="431100" cy="431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1" name="Google Shape;611;p82" title="ícono para record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99911" y="2034249"/>
              <a:ext cx="264076" cy="264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2" name="Google Shape;612;p82"/>
          <p:cNvSpPr txBox="1"/>
          <p:nvPr/>
        </p:nvSpPr>
        <p:spPr>
          <a:xfrm>
            <a:off x="457350" y="1820575"/>
            <a:ext cx="7169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Aunque no es obligatorio, se recomienda que el nombre de la variable esté relacionado con la </a:t>
            </a:r>
            <a:r>
              <a:rPr b="1" i="0" lang="es" sz="2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información que se almacena en ella</a:t>
            </a:r>
            <a:r>
              <a:rPr b="0" i="0" lang="es" sz="25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i="0" lang="es" sz="2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que sea más fácil entender el programa. </a:t>
            </a:r>
            <a:endParaRPr b="1" i="0" sz="2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3" name="Google Shape;613;p82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RECORDAR</a:t>
            </a:r>
            <a:endParaRPr b="0" i="0" sz="14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4" name="Google Shape;614;p82"/>
          <p:cNvSpPr txBox="1"/>
          <p:nvPr/>
        </p:nvSpPr>
        <p:spPr>
          <a:xfrm>
            <a:off x="501450" y="990513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Buenas prácticas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83"/>
          <p:cNvGrpSpPr/>
          <p:nvPr/>
        </p:nvGrpSpPr>
        <p:grpSpPr>
          <a:xfrm>
            <a:off x="457338" y="468286"/>
            <a:ext cx="431100" cy="431100"/>
            <a:chOff x="4616400" y="1950761"/>
            <a:chExt cx="431100" cy="431100"/>
          </a:xfrm>
        </p:grpSpPr>
        <p:sp>
          <p:nvSpPr>
            <p:cNvPr id="620" name="Google Shape;620;p83"/>
            <p:cNvSpPr/>
            <p:nvPr/>
          </p:nvSpPr>
          <p:spPr>
            <a:xfrm>
              <a:off x="4616400" y="1950761"/>
              <a:ext cx="431100" cy="431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1" name="Google Shape;621;p83" title="ícono para record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99911" y="2034249"/>
              <a:ext cx="264076" cy="264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2" name="Google Shape;622;p83"/>
          <p:cNvSpPr txBox="1"/>
          <p:nvPr/>
        </p:nvSpPr>
        <p:spPr>
          <a:xfrm>
            <a:off x="501450" y="1675325"/>
            <a:ext cx="71694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el programa es trivial o mientras se está escribiendo un programa, esto no parece muy importante, pero si se consulta un programa escrito por otra persona o escrito por uno mismo hace tiempo,</a:t>
            </a:r>
            <a:r>
              <a:rPr b="0" i="0" lang="es" sz="25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i="0" lang="es" sz="25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resultará mucho más fácil entender el programa si los nombres están bien elegidos</a:t>
            </a:r>
            <a:r>
              <a:rPr b="0" i="0" lang="es" sz="25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b="1" i="0" sz="2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3" name="Google Shape;623;p83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RECORDAR</a:t>
            </a:r>
            <a:endParaRPr b="0" i="0" sz="14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4" name="Google Shape;624;p83"/>
          <p:cNvSpPr txBox="1"/>
          <p:nvPr/>
        </p:nvSpPr>
        <p:spPr>
          <a:xfrm>
            <a:off x="501450" y="990513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Buenas prácticas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84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84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s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Veamos un ejemplo en vivo</a:t>
            </a:r>
            <a:endParaRPr b="1" i="0" sz="35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1" name="Google Shape;631;p84"/>
          <p:cNvSpPr txBox="1"/>
          <p:nvPr/>
        </p:nvSpPr>
        <p:spPr>
          <a:xfrm>
            <a:off x="1745250" y="1544250"/>
            <a:ext cx="56535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 nombre de una variable debe empezar por una letra o por un guión bajo (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_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) y puede seguir con más letras, números o guiones bajos (esto en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inglés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se llama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snake case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).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fecha_de_nacimiento = "27 de octubre de 1997"</a:t>
            </a:r>
            <a:endParaRPr b="1" i="0" sz="1350" u="none" cap="none" strike="noStrik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fecha_de_nacimiento</a:t>
            </a:r>
            <a:endParaRPr b="1" i="0" sz="1350" u="none" cap="none" strike="noStrik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'27 de octubre de 1997'</a:t>
            </a:r>
            <a:endParaRPr b="1" i="0" sz="1350" u="none" cap="none" strike="noStrik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Los nombres de variables no pueden incluir espacios en blanco.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fecha de nacimiento = </a:t>
            </a:r>
            <a:r>
              <a:rPr b="0" i="0" lang="es" sz="135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"27 de octubre de 1997"</a:t>
            </a:r>
            <a:endParaRPr b="0" i="0" sz="135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SyntaxError: invalid syntax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32" name="Google Shape;632;p84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633" name="Google Shape;633;p8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34" name="Google Shape;634;p84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5" name="Google Shape;635;p84"/>
          <p:cNvSpPr txBox="1"/>
          <p:nvPr/>
        </p:nvSpPr>
        <p:spPr>
          <a:xfrm>
            <a:off x="464750" y="4637850"/>
            <a:ext cx="245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b="0" i="0" lang="es" sz="1100" u="sng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Variables</a:t>
            </a:r>
            <a:r>
              <a:rPr b="0" i="0" lang="es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| </a:t>
            </a:r>
            <a:r>
              <a:rPr b="0" i="0" lang="es" sz="1100" u="sng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mclibre.org</a:t>
            </a:r>
            <a:r>
              <a:rPr b="0" i="0" lang="es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0" i="1" sz="1100" u="sng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85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85"/>
          <p:cNvSpPr txBox="1"/>
          <p:nvPr/>
        </p:nvSpPr>
        <p:spPr>
          <a:xfrm>
            <a:off x="1745250" y="1404850"/>
            <a:ext cx="56535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Los nombres de las variables pueden contener mayúsculas, pero ten en cuenta que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Python distingue entre mayúsculas y minúsculas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(en inglés se dice que Python es case-sensitive).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nombre = </a:t>
            </a:r>
            <a:r>
              <a:rPr lang="es" sz="135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"Pepito Conejo"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Nombre = </a:t>
            </a:r>
            <a:r>
              <a:rPr lang="es" sz="135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"Numa Nigerio"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nomBre =</a:t>
            </a:r>
            <a:r>
              <a:rPr lang="es" sz="135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"Fulanito Mengánez"</a:t>
            </a:r>
            <a:endParaRPr sz="135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nombre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'Pepito Conejo'</a:t>
            </a:r>
            <a:endParaRPr sz="1350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Nombre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'Numa Nigerio'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nomBre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'Fulanito Mengánez'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42" name="Google Shape;642;p85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643" name="Google Shape;643;p8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44" name="Google Shape;644;p85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5" name="Google Shape;645;p85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s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Veamos un ejemplo en vivo</a:t>
            </a:r>
            <a:endParaRPr b="1" i="0" sz="35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6" name="Google Shape;646;p85"/>
          <p:cNvSpPr txBox="1"/>
          <p:nvPr/>
        </p:nvSpPr>
        <p:spPr>
          <a:xfrm>
            <a:off x="464750" y="4637850"/>
            <a:ext cx="245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b="0" i="0" lang="es" sz="1100" u="sng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Variables</a:t>
            </a:r>
            <a:r>
              <a:rPr b="0" i="0" lang="es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| </a:t>
            </a:r>
            <a:r>
              <a:rPr b="0" i="0" lang="es" sz="1100" u="sng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mclibre.org</a:t>
            </a:r>
            <a:r>
              <a:rPr b="0" i="0" lang="es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0" i="1" sz="1100" u="sng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6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INPUT</a:t>
            </a:r>
            <a:endParaRPr b="1" sz="4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87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87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Input en vivo</a:t>
            </a:r>
            <a:endParaRPr b="1" i="0" sz="35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8" name="Google Shape;658;p87"/>
          <p:cNvSpPr txBox="1"/>
          <p:nvPr/>
        </p:nvSpPr>
        <p:spPr>
          <a:xfrm>
            <a:off x="1745250" y="1648200"/>
            <a:ext cx="56535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 Informática, la "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entrada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" o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input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 un programa son los 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datos que llegan al programa desde el exterior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Actualmente, el origen más habitual es el teclado.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Python tiene una función llamada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input()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la cual permite obtener texto escrito por teclado. Al llegar a la función, el programa se detiene esperando que se escriba algo y se pulse la tecla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Intro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Ej.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nombre = input()</a:t>
            </a:r>
            <a:endParaRPr b="0" i="0" sz="1350" u="none" cap="none" strike="noStrik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59" name="Google Shape;659;p87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660" name="Google Shape;660;p8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61" name="Google Shape;661;p87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8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88"/>
          <p:cNvSpPr txBox="1"/>
          <p:nvPr/>
        </p:nvSpPr>
        <p:spPr>
          <a:xfrm>
            <a:off x="1745250" y="2028250"/>
            <a:ext cx="56535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Otra solución, más compacta, es aprovechar que a la función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input()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se le puede enviar un argumento que se escribe en la pantalla</a:t>
            </a:r>
            <a:endParaRPr b="0" i="0" sz="1350" u="none" cap="none" strike="noStrik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(sin añadir un salto de línea):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Ejemplo: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nombre = input(“¿Cómo te llamas?”)</a:t>
            </a:r>
            <a:endParaRPr b="0" i="0" sz="1350" u="none" cap="none" strike="noStrik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68" name="Google Shape;668;p88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669" name="Google Shape;669;p8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70" name="Google Shape;670;p88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1" name="Google Shape;671;p88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Input en vivo</a:t>
            </a:r>
            <a:endParaRPr b="1" i="0" sz="35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89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89"/>
          <p:cNvSpPr txBox="1"/>
          <p:nvPr/>
        </p:nvSpPr>
        <p:spPr>
          <a:xfrm>
            <a:off x="1745250" y="1685350"/>
            <a:ext cx="56535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Conversión de tipos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 forma predeterminada, la función input() 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convierte la entrada en una cadena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aunque escribamos un número. Si intentamos hacer operaciones, se producirá un error.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 se quiere que 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Python int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e</a:t>
            </a: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rprete la entrada como un número entero, se debe utilizar la función int()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 la siguiente manera: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Ejemplo: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s" sz="1350" u="none" cap="none" strike="noStrik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nombre = int(input(“¿Que edad tenes?”))</a:t>
            </a:r>
            <a:endParaRPr b="0" i="0" sz="1350" u="none" cap="none" strike="noStrik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78" name="Google Shape;678;p89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679" name="Google Shape;679;p8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80" name="Google Shape;680;p89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1" name="Google Shape;681;p89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Input en vivo</a:t>
            </a:r>
            <a:endParaRPr b="1" i="0" sz="35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90"/>
          <p:cNvSpPr txBox="1"/>
          <p:nvPr/>
        </p:nvSpPr>
        <p:spPr>
          <a:xfrm>
            <a:off x="1461300" y="1648200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Operaciones aritméticas con variables</a:t>
            </a:r>
            <a:endParaRPr b="1" sz="4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91"/>
          <p:cNvSpPr txBox="1"/>
          <p:nvPr/>
        </p:nvSpPr>
        <p:spPr>
          <a:xfrm>
            <a:off x="647400" y="345975"/>
            <a:ext cx="78492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Operaciones aritméticas con variables</a:t>
            </a:r>
            <a:endParaRPr b="1" sz="3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2" name="Google Shape;692;p91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91"/>
          <p:cNvSpPr txBox="1"/>
          <p:nvPr/>
        </p:nvSpPr>
        <p:spPr>
          <a:xfrm>
            <a:off x="1821650" y="1544250"/>
            <a:ext cx="52827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Podemos utilizar todos los operadores aritméticos antes vistos en las variables numéricas. Algunos ejemplos: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94" name="Google Shape;694;p91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695" name="Google Shape;695;p9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96" name="Google Shape;696;p91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7" name="Google Shape;697;p91"/>
          <p:cNvSpPr txBox="1"/>
          <p:nvPr/>
        </p:nvSpPr>
        <p:spPr>
          <a:xfrm>
            <a:off x="1096050" y="2571750"/>
            <a:ext cx="6951900" cy="1280700"/>
          </a:xfrm>
          <a:prstGeom prst="rect">
            <a:avLst/>
          </a:prstGeom>
          <a:solidFill>
            <a:srgbClr val="EA90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&gt;&gt;&gt; a = 2			&gt;&gt;&gt; a = 5			&gt;&gt;&gt;a =35			&gt;&gt;&gt;a = 3</a:t>
            </a:r>
            <a:endParaRPr sz="16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&gt;&gt;&gt; b = 3			&gt;&gt;&gt; b = 2			&gt;&gt;&gt;b = 7			&gt;&gt;&gt;b = 2</a:t>
            </a:r>
            <a:endParaRPr sz="16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&gt;&gt;&gt;a+b			&gt;&gt;&gt; a * b			&gt;&gt;&gt;a / b			&gt;&gt;&gt; a ** b</a:t>
            </a:r>
            <a:endParaRPr sz="16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5				10				5				9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/>
        </p:nvSpPr>
        <p:spPr>
          <a:xfrm>
            <a:off x="3649500" y="1104863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¿Sabías qué…?</a:t>
            </a:r>
            <a:endParaRPr b="1" sz="4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3649500" y="2211613"/>
            <a:ext cx="49872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su honor, Jean Ichbiah, en 1979, le puso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ADA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al lenguaje que había creado.  Un lenguaje estructurado orientado a objetos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1975"/>
            <a:ext cx="34458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92"/>
          <p:cNvSpPr txBox="1"/>
          <p:nvPr/>
        </p:nvSpPr>
        <p:spPr>
          <a:xfrm>
            <a:off x="647400" y="345975"/>
            <a:ext cx="78492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Operaciones aritméticas con variables</a:t>
            </a:r>
            <a:endParaRPr b="1" sz="3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3" name="Google Shape;703;p92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92"/>
          <p:cNvSpPr txBox="1"/>
          <p:nvPr/>
        </p:nvSpPr>
        <p:spPr>
          <a:xfrm>
            <a:off x="1821650" y="1544250"/>
            <a:ext cx="52827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Podemos utilizar todos los operadores aritméticos antes vistos en las variables de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string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también. A la suma de cadenas de caracteres la llamaremos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concatenación.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Algunos ejemplos: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705" name="Google Shape;705;p92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706" name="Google Shape;706;p9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07" name="Google Shape;707;p92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8" name="Google Shape;708;p92"/>
          <p:cNvSpPr txBox="1"/>
          <p:nvPr/>
        </p:nvSpPr>
        <p:spPr>
          <a:xfrm>
            <a:off x="1096050" y="2571750"/>
            <a:ext cx="6951900" cy="1280700"/>
          </a:xfrm>
          <a:prstGeom prst="rect">
            <a:avLst/>
          </a:prstGeom>
          <a:solidFill>
            <a:srgbClr val="EA90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&gt;&gt;&gt; cadena = “Python”             &gt;&gt;&gt;cadena = “Python”</a:t>
            </a:r>
            <a:endParaRPr sz="16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&gt;&gt;&gt;cadena * 2				&gt;&gt;&gt;otra_cadena = “Hola!”</a:t>
            </a:r>
            <a:endParaRPr sz="16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“PythonPython”			        &gt;&gt;&gt;otra_cadena + cadena</a:t>
            </a:r>
            <a:endParaRPr sz="16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						“Hola!Python”</a:t>
            </a:r>
            <a:endParaRPr sz="16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93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String</a:t>
            </a:r>
            <a:endParaRPr b="1" sz="4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94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Indexación de strings</a:t>
            </a:r>
            <a:endParaRPr b="1" sz="4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95"/>
          <p:cNvSpPr txBox="1"/>
          <p:nvPr/>
        </p:nvSpPr>
        <p:spPr>
          <a:xfrm>
            <a:off x="457725" y="1071050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Indexación de las  cadenas de texto</a:t>
            </a:r>
            <a:endParaRPr b="1" sz="4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4" name="Google Shape;724;p95"/>
          <p:cNvSpPr txBox="1"/>
          <p:nvPr/>
        </p:nvSpPr>
        <p:spPr>
          <a:xfrm>
            <a:off x="457725" y="2364050"/>
            <a:ext cx="47301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Cada uno de los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caracteres de una cadena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(incluidos los espacios)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tiene asignado un índice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Este índice nos permite seleccionar su carácter asociado haciendo referencia a él entre corchetes (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[]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) en el nombre de la variable que almacena la cadena.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25" name="Google Shape;725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5902" y="1942000"/>
            <a:ext cx="1540650" cy="154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96"/>
          <p:cNvSpPr txBox="1"/>
          <p:nvPr/>
        </p:nvSpPr>
        <p:spPr>
          <a:xfrm>
            <a:off x="457725" y="1071050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Indexación de las  cadenas de texto</a:t>
            </a:r>
            <a:endParaRPr b="1" sz="4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1" name="Google Shape;731;p96"/>
          <p:cNvSpPr txBox="1"/>
          <p:nvPr/>
        </p:nvSpPr>
        <p:spPr>
          <a:xfrm>
            <a:off x="457725" y="2364050"/>
            <a:ext cx="4730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Si consideramos el orden de izquierda a derecha, el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índice empieza en 0 para el primer carácter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etc.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También se puede considerar el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orden de derecha a izquierda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en cuyo caso al último carácter le corresponde el índice -1, al penúltimo -2 y así sucesivamente.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32" name="Google Shape;732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5902" y="1942000"/>
            <a:ext cx="1540650" cy="154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97"/>
          <p:cNvSpPr txBox="1"/>
          <p:nvPr/>
        </p:nvSpPr>
        <p:spPr>
          <a:xfrm>
            <a:off x="457725" y="1071050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Indexación de las  cadenas de texto</a:t>
            </a:r>
            <a:endParaRPr b="1" sz="4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8" name="Google Shape;738;p97"/>
          <p:cNvSpPr txBox="1"/>
          <p:nvPr/>
        </p:nvSpPr>
        <p:spPr>
          <a:xfrm>
            <a:off x="457725" y="2364050"/>
            <a:ext cx="47301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Este método es útil si por ejemplo queremos acceder a caracteres en las últimas posiciones de una cadena con muchos caracteres de la cual no conocemos su longitud.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39" name="Google Shape;739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5902" y="1942000"/>
            <a:ext cx="1540650" cy="15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97"/>
          <p:cNvSpPr txBox="1"/>
          <p:nvPr/>
        </p:nvSpPr>
        <p:spPr>
          <a:xfrm>
            <a:off x="624425" y="3079888"/>
            <a:ext cx="33297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cadena = 'Python’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cadena[0] 🡪 </a:t>
            </a:r>
            <a:r>
              <a:rPr b="0" i="0" lang="es" sz="1350" u="none" cap="none" strike="noStrike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‘P’ 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		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cadena[-1] 🡪</a:t>
            </a:r>
            <a:r>
              <a:rPr b="0" i="0" lang="es" sz="1350" u="none" cap="none" strike="noStrike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‘n’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	</a:t>
            </a: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						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41" name="Google Shape;741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09530" y="3482701"/>
            <a:ext cx="2823345" cy="8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98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Longitud de strings</a:t>
            </a:r>
            <a:endParaRPr b="1" sz="4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99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Longitud de String</a:t>
            </a:r>
            <a:endParaRPr b="1" sz="4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52" name="Google Shape;752;p99"/>
          <p:cNvSpPr txBox="1"/>
          <p:nvPr/>
        </p:nvSpPr>
        <p:spPr>
          <a:xfrm>
            <a:off x="473350" y="1908175"/>
            <a:ext cx="3834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Python nos da una función llamada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len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Esta función nos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permite saber cuál es la longitud de un string,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sin la necesidad de contar uno a uno los caracteres que tiene. También nos sirve en el caso de que no sepamos qué valor tiene una variable, pero tenemos que sacar determinados caracteres por índice.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53" name="Google Shape;753;p99"/>
          <p:cNvSpPr txBox="1"/>
          <p:nvPr/>
        </p:nvSpPr>
        <p:spPr>
          <a:xfrm>
            <a:off x="4527575" y="1908175"/>
            <a:ext cx="38346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Ejemplo de len: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palabra = 'Python'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len(palabra)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6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otra_palabra = 'Hola, como están? Yo bien! '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len(otra_palabra)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26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00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" sz="4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Slicing</a:t>
            </a:r>
            <a:endParaRPr b="1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0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Rebanar string (slicing)</a:t>
            </a:r>
            <a:endParaRPr b="1" sz="4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64" name="Google Shape;764;p101"/>
          <p:cNvSpPr txBox="1"/>
          <p:nvPr/>
        </p:nvSpPr>
        <p:spPr>
          <a:xfrm>
            <a:off x="473350" y="1908175"/>
            <a:ext cx="3834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Otra función de las cadenas que podemos usar, es seleccionar solamente una parte de las cadenas.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Para ello se usa la notación </a:t>
            </a:r>
            <a:r>
              <a:rPr b="1" lang="es" sz="1350"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[inicio:fin:paso]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también en el nombre de la variable que almacena la cadena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/>
        </p:nvSpPr>
        <p:spPr>
          <a:xfrm>
            <a:off x="1461288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Programación</a:t>
            </a:r>
            <a:endParaRPr b="1" sz="4000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02"/>
          <p:cNvSpPr/>
          <p:nvPr/>
        </p:nvSpPr>
        <p:spPr>
          <a:xfrm>
            <a:off x="347113" y="2398050"/>
            <a:ext cx="1950900" cy="34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102"/>
          <p:cNvSpPr/>
          <p:nvPr/>
        </p:nvSpPr>
        <p:spPr>
          <a:xfrm>
            <a:off x="2375788" y="2398050"/>
            <a:ext cx="1950900" cy="34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102"/>
          <p:cNvSpPr/>
          <p:nvPr/>
        </p:nvSpPr>
        <p:spPr>
          <a:xfrm>
            <a:off x="4404475" y="2398050"/>
            <a:ext cx="1950900" cy="34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102"/>
          <p:cNvSpPr/>
          <p:nvPr/>
        </p:nvSpPr>
        <p:spPr>
          <a:xfrm>
            <a:off x="6586775" y="2398050"/>
            <a:ext cx="1950900" cy="34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102"/>
          <p:cNvSpPr txBox="1"/>
          <p:nvPr/>
        </p:nvSpPr>
        <p:spPr>
          <a:xfrm>
            <a:off x="6413525" y="2042150"/>
            <a:ext cx="2297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b="1" sz="35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4" name="Google Shape;774;p102"/>
          <p:cNvSpPr txBox="1"/>
          <p:nvPr/>
        </p:nvSpPr>
        <p:spPr>
          <a:xfrm>
            <a:off x="4228425" y="2042150"/>
            <a:ext cx="19509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Paso</a:t>
            </a:r>
            <a:endParaRPr b="1" sz="35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5" name="Google Shape;775;p102"/>
          <p:cNvSpPr txBox="1"/>
          <p:nvPr/>
        </p:nvSpPr>
        <p:spPr>
          <a:xfrm>
            <a:off x="2222163" y="2042138"/>
            <a:ext cx="19509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Fin</a:t>
            </a:r>
            <a:endParaRPr b="1" sz="35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6" name="Google Shape;776;p102"/>
          <p:cNvSpPr txBox="1"/>
          <p:nvPr/>
        </p:nvSpPr>
        <p:spPr>
          <a:xfrm>
            <a:off x="501450" y="572950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Rebanar string (slicing)</a:t>
            </a:r>
            <a:endParaRPr b="1" sz="4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7" name="Google Shape;777;p102"/>
          <p:cNvSpPr txBox="1"/>
          <p:nvPr/>
        </p:nvSpPr>
        <p:spPr>
          <a:xfrm>
            <a:off x="2222163" y="2923275"/>
            <a:ext cx="1950900" cy="18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 el índice del último carácter no incluido de la porción de la cadena que queremos seleccionar.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8" name="Google Shape;778;p102"/>
          <p:cNvSpPr txBox="1"/>
          <p:nvPr/>
        </p:nvSpPr>
        <p:spPr>
          <a:xfrm>
            <a:off x="4228425" y="2923275"/>
            <a:ext cx="1950900" cy="15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Indica cada cuantos caracteres seleccionamos entre las posiciones de inicio y fin.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9" name="Google Shape;779;p102"/>
          <p:cNvSpPr txBox="1"/>
          <p:nvPr/>
        </p:nvSpPr>
        <p:spPr>
          <a:xfrm>
            <a:off x="6421875" y="2854325"/>
            <a:ext cx="23430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cadena = 'Python'					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cadena[0:4:1] 🡪 ‘Pyth’ 	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cadena[2:6:2] 🡪 ‘to’ 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0" name="Google Shape;780;p102"/>
          <p:cNvSpPr txBox="1"/>
          <p:nvPr/>
        </p:nvSpPr>
        <p:spPr>
          <a:xfrm>
            <a:off x="347100" y="2042150"/>
            <a:ext cx="19509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Inicio</a:t>
            </a:r>
            <a:endParaRPr b="1" sz="35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1" name="Google Shape;781;p102"/>
          <p:cNvSpPr txBox="1"/>
          <p:nvPr/>
        </p:nvSpPr>
        <p:spPr>
          <a:xfrm>
            <a:off x="347100" y="2923275"/>
            <a:ext cx="1950900" cy="15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 el índice del primer carácter de la porción de la cadena que queremos seleccionar.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0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¿Reasignar valor?</a:t>
            </a:r>
            <a:endParaRPr b="1" sz="4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7" name="Google Shape;787;p103"/>
          <p:cNvSpPr txBox="1"/>
          <p:nvPr/>
        </p:nvSpPr>
        <p:spPr>
          <a:xfrm>
            <a:off x="473350" y="1908175"/>
            <a:ext cx="3834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algún momento nos preguntaremos si es posible traer el valor de una cadena de un índice a otro,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¿eso significa que puedo cambiarle el valor de un índice a uno que yo quiera?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8" name="Google Shape;788;p103"/>
          <p:cNvSpPr txBox="1"/>
          <p:nvPr/>
        </p:nvSpPr>
        <p:spPr>
          <a:xfrm>
            <a:off x="4527575" y="1908175"/>
            <a:ext cx="3834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Observemos el siguiente ejemplo: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palabra = “Pithon”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3" name="Google Shape;793;p104"/>
          <p:cNvGrpSpPr/>
          <p:nvPr/>
        </p:nvGrpSpPr>
        <p:grpSpPr>
          <a:xfrm>
            <a:off x="473370" y="619431"/>
            <a:ext cx="738905" cy="738905"/>
            <a:chOff x="575612" y="1950748"/>
            <a:chExt cx="431100" cy="431100"/>
          </a:xfrm>
        </p:grpSpPr>
        <p:sp>
          <p:nvSpPr>
            <p:cNvPr id="794" name="Google Shape;794;p104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95" name="Google Shape;795;p104" title="ícono para pensar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96" name="Google Shape;796;p104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97" name="Google Shape;797;p104"/>
          <p:cNvSpPr txBox="1"/>
          <p:nvPr/>
        </p:nvSpPr>
        <p:spPr>
          <a:xfrm>
            <a:off x="473350" y="1626100"/>
            <a:ext cx="7169400" cy="27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¡Cometimos un error! Debería decir Python, no Pithon</a:t>
            </a:r>
            <a:endParaRPr sz="155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5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&gt;&gt;&gt; palabra[1] = “y”</a:t>
            </a:r>
            <a:endParaRPr b="1" sz="155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5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Traceback (most recent call last):</a:t>
            </a:r>
            <a:endParaRPr b="1" sz="155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5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  File "&lt;pyshell#0&gt;", line 1, in &lt;module&gt;</a:t>
            </a:r>
            <a:endParaRPr b="1" sz="155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5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    palabra[1] = “y”</a:t>
            </a:r>
            <a:endParaRPr b="1" sz="155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5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TypeError: ‘str’ object does not support item assignment</a:t>
            </a:r>
            <a:endParaRPr b="1" sz="155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5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Pero, ¿qué pasó acá?. ¿Por qué se rompió?.</a:t>
            </a:r>
            <a:endParaRPr b="1" sz="175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98" name="Google Shape;798;p104"/>
          <p:cNvSpPr txBox="1"/>
          <p:nvPr/>
        </p:nvSpPr>
        <p:spPr>
          <a:xfrm>
            <a:off x="473350" y="4286425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000">
                <a:solidFill>
                  <a:srgbClr val="0097A7"/>
                </a:solidFill>
                <a:latin typeface="DM Sans"/>
                <a:ea typeface="DM Sans"/>
                <a:cs typeface="DM Sans"/>
                <a:sym typeface="DM Sans"/>
              </a:rPr>
              <a:t>Contesta mediante el chat de Zoom </a:t>
            </a:r>
            <a:endParaRPr sz="2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3" name="Google Shape;803;p105"/>
          <p:cNvGrpSpPr/>
          <p:nvPr/>
        </p:nvGrpSpPr>
        <p:grpSpPr>
          <a:xfrm>
            <a:off x="457338" y="468286"/>
            <a:ext cx="431100" cy="431100"/>
            <a:chOff x="4616400" y="1950761"/>
            <a:chExt cx="431100" cy="431100"/>
          </a:xfrm>
        </p:grpSpPr>
        <p:sp>
          <p:nvSpPr>
            <p:cNvPr id="804" name="Google Shape;804;p105"/>
            <p:cNvSpPr/>
            <p:nvPr/>
          </p:nvSpPr>
          <p:spPr>
            <a:xfrm>
              <a:off x="4616400" y="1950761"/>
              <a:ext cx="431100" cy="431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05" name="Google Shape;805;p105" title="ícono para recordar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99911" y="2034249"/>
              <a:ext cx="264076" cy="264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6" name="Google Shape;806;p105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RECORDAR</a:t>
            </a:r>
            <a:endParaRPr b="0" i="0" sz="14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07" name="Google Shape;807;p105"/>
          <p:cNvSpPr txBox="1"/>
          <p:nvPr/>
        </p:nvSpPr>
        <p:spPr>
          <a:xfrm>
            <a:off x="457350" y="1134775"/>
            <a:ext cx="71694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</a:t>
            </a:r>
            <a:r>
              <a:rPr lang="es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Python</a:t>
            </a:r>
            <a:r>
              <a:rPr b="0" i="0" lang="es" sz="1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las cadenas de texto o strings, son </a:t>
            </a:r>
            <a:r>
              <a:rPr b="1" i="0" lang="es" sz="1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inmutables </a:t>
            </a:r>
            <a:r>
              <a:rPr b="0" i="0" lang="es" sz="1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esto significa, que no se puede sustituir ninguno de sus caracteres individualmente. Pero esto no es un gran problema.</a:t>
            </a:r>
            <a:r>
              <a:rPr b="0" i="0" lang="es" sz="19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i="0" lang="es" sz="19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Python es flexible, ¡podemos modificar el string que deseemos con slicing!</a:t>
            </a:r>
            <a:r>
              <a:rPr b="0" i="0" lang="es" sz="1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0" i="0" sz="19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&gt;&gt;&gt; palabra =</a:t>
            </a:r>
            <a:r>
              <a:rPr b="0" i="0" lang="es" sz="19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i="0" lang="es" sz="19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'Pithon’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&gt;&gt;&gt; palabra = palabra[0:1] + 'y' + palabra[2:]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s" sz="19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esta forma podremos mostrar Python y no Pithon.</a:t>
            </a:r>
            <a:endParaRPr b="1" i="0" sz="25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2" name="Google Shape;812;p106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813" name="Google Shape;813;p106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14" name="Google Shape;814;p106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5" name="Google Shape;815;p106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Desafío números</a:t>
            </a:r>
            <a:endParaRPr b="1" sz="4000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6" name="Google Shape;816;p106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b="1" sz="2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7" name="Google Shape;817;p106"/>
          <p:cNvSpPr txBox="1"/>
          <p:nvPr/>
        </p:nvSpPr>
        <p:spPr>
          <a:xfrm>
            <a:off x="987300" y="2846438"/>
            <a:ext cx="7169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De manera individual desarrollarán un programa que permita calcular el promedio final de puntos de los equipos de fútbol en un torneo.</a:t>
            </a:r>
            <a:endParaRPr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2" name="Google Shape;822;p107"/>
          <p:cNvGrpSpPr/>
          <p:nvPr/>
        </p:nvGrpSpPr>
        <p:grpSpPr>
          <a:xfrm>
            <a:off x="457347" y="468297"/>
            <a:ext cx="431074" cy="431074"/>
            <a:chOff x="974706" y="2467173"/>
            <a:chExt cx="738900" cy="738900"/>
          </a:xfrm>
        </p:grpSpPr>
        <p:sp>
          <p:nvSpPr>
            <p:cNvPr id="823" name="Google Shape;823;p107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24" name="Google Shape;824;p107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5" name="Google Shape;825;p107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Desafío números</a:t>
            </a:r>
            <a:endParaRPr b="1" sz="4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26" name="Google Shape;826;p107"/>
          <p:cNvSpPr txBox="1"/>
          <p:nvPr/>
        </p:nvSpPr>
        <p:spPr>
          <a:xfrm>
            <a:off x="501450" y="1820650"/>
            <a:ext cx="58806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Descripción de la actividad. 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nuestro trabajo, nos solicitan desarrollar un programa que permita calcular el promedio final de los equipos de futbol en un torneo.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Para ello, debemos considerar tres aspectos: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jugaron 20 partidos durante el torneo, </a:t>
            </a:r>
            <a:endParaRPr sz="1350"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los partidos poseen diferente puntaje según el resultado, los partidos ganados 3 puntos, partido empatado 1 punto, partido perdido 0 puntos,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el promedio final resulta de la cantidad de puntos totales divididos la cantidad de partidos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27" name="Google Shape;827;p107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2" name="Google Shape;832;p108"/>
          <p:cNvGrpSpPr/>
          <p:nvPr/>
        </p:nvGrpSpPr>
        <p:grpSpPr>
          <a:xfrm>
            <a:off x="457347" y="468297"/>
            <a:ext cx="431074" cy="431074"/>
            <a:chOff x="974706" y="2467173"/>
            <a:chExt cx="738900" cy="738900"/>
          </a:xfrm>
        </p:grpSpPr>
        <p:sp>
          <p:nvSpPr>
            <p:cNvPr id="833" name="Google Shape;833;p108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34" name="Google Shape;834;p108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35" name="Google Shape;835;p108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Desafío números</a:t>
            </a:r>
            <a:endParaRPr b="1" sz="4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36" name="Google Shape;836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108"/>
          <p:cNvSpPr txBox="1"/>
          <p:nvPr/>
        </p:nvSpPr>
        <p:spPr>
          <a:xfrm>
            <a:off x="640475" y="1820650"/>
            <a:ext cx="51474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Descripción de la actividad. 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La cantidad de partidos que debemos considerar a un equipo para el ejemplo se detallan a continuación: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partidos_ganados 8</a:t>
            </a:r>
            <a:endParaRPr sz="1350"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9DF4E2"/>
                </a:highlight>
                <a:latin typeface="DM Sans"/>
                <a:ea typeface="DM Sans"/>
                <a:cs typeface="DM Sans"/>
                <a:sym typeface="DM Sans"/>
              </a:rPr>
              <a:t>partido_empatados 7</a:t>
            </a:r>
            <a:endParaRPr sz="1350">
              <a:highlight>
                <a:srgbClr val="9DF4E2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partido_perdidos 5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Importante: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Cada una de las cantidades de partidos ganados, empatados o perdidos debe solicitarse al usuario utilizando la función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input().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38" name="Google Shape;838;p108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3" name="Google Shape;843;p109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844" name="Google Shape;844;p109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45" name="Google Shape;845;p109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6" name="Google Shape;846;p109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Desafío String</a:t>
            </a:r>
            <a:endParaRPr b="1" i="0" sz="4000" u="none" cap="none" strike="noStrik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47" name="Google Shape;847;p109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i="0" lang="es" sz="2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b="1" i="0" sz="2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48" name="Google Shape;848;p109"/>
          <p:cNvSpPr txBox="1"/>
          <p:nvPr/>
        </p:nvSpPr>
        <p:spPr>
          <a:xfrm>
            <a:off x="987300" y="29475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Genera una nueva variable</a:t>
            </a:r>
            <a:endParaRPr b="0" i="0" sz="2000" u="none" cap="none" strike="noStrik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Google Shape;853;p110"/>
          <p:cNvPicPr preferRelativeResize="0"/>
          <p:nvPr/>
        </p:nvPicPr>
        <p:blipFill rotWithShape="1">
          <a:blip r:embed="rId3">
            <a:alphaModFix/>
          </a:blip>
          <a:srcRect b="0" l="45337" r="4416" t="0"/>
          <a:stretch/>
        </p:blipFill>
        <p:spPr>
          <a:xfrm>
            <a:off x="5793450" y="0"/>
            <a:ext cx="335992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4" name="Google Shape;854;p110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855" name="Google Shape;855;p110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56" name="Google Shape;856;p110" title="ícono de actividad en clase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7" name="Google Shape;857;p110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Desafío String</a:t>
            </a:r>
            <a:endParaRPr b="1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58" name="Google Shape;858;p110"/>
          <p:cNvSpPr txBox="1"/>
          <p:nvPr/>
        </p:nvSpPr>
        <p:spPr>
          <a:xfrm>
            <a:off x="558875" y="2003013"/>
            <a:ext cx="49872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Descripción de actividad individual. 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Dadas cuatro variables con diferentes textos, genera una nueva variable con el siguiente contenido: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Objetivo: </a:t>
            </a:r>
            <a:r>
              <a:rPr b="1" i="0" lang="es" sz="1350" u="none" cap="none" strike="noStrik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“Python es un lenguaje de programación versátil”.</a:t>
            </a:r>
            <a:endParaRPr b="1" i="0" sz="1350" u="none" cap="none" strike="noStrik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59" name="Google Shape;859;p110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Google Shape;864;p111"/>
          <p:cNvPicPr preferRelativeResize="0"/>
          <p:nvPr/>
        </p:nvPicPr>
        <p:blipFill rotWithShape="1">
          <a:blip r:embed="rId3">
            <a:alphaModFix/>
          </a:blip>
          <a:srcRect b="0" l="45337" r="4416" t="0"/>
          <a:stretch/>
        </p:blipFill>
        <p:spPr>
          <a:xfrm>
            <a:off x="5793450" y="0"/>
            <a:ext cx="335992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5" name="Google Shape;865;p111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866" name="Google Shape;866;p111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67" name="Google Shape;867;p111" title="ícono de actividad en clase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68" name="Google Shape;868;p111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Desafío String</a:t>
            </a:r>
            <a:endParaRPr b="1" i="0" sz="40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69" name="Google Shape;869;p111"/>
          <p:cNvSpPr txBox="1"/>
          <p:nvPr/>
        </p:nvSpPr>
        <p:spPr>
          <a:xfrm>
            <a:off x="558875" y="2003013"/>
            <a:ext cx="49872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Descripción de actividad individual. </a:t>
            </a:r>
            <a:endParaRPr b="1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Partiendo de: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cadena_1  = “versátil”</a:t>
            </a:r>
            <a:endParaRPr sz="1350"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highlight>
                  <a:srgbClr val="9DF4E2"/>
                </a:highlight>
                <a:latin typeface="DM Sans"/>
                <a:ea typeface="DM Sans"/>
                <a:cs typeface="DM Sans"/>
                <a:sym typeface="DM Sans"/>
              </a:rPr>
              <a:t>cadena_2  = “Python”</a:t>
            </a:r>
            <a:endParaRPr sz="1350">
              <a:highlight>
                <a:srgbClr val="9DF4E2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highlight>
                  <a:srgbClr val="83AEFB"/>
                </a:highlight>
                <a:latin typeface="DM Sans"/>
                <a:ea typeface="DM Sans"/>
                <a:cs typeface="DM Sans"/>
                <a:sym typeface="DM Sans"/>
              </a:rPr>
              <a:t>cadena_3  = “es un lenguaje”</a:t>
            </a:r>
            <a:endParaRPr sz="1350">
              <a:highlight>
                <a:srgbClr val="83AEFB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 cadena_4  = “de programación”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70" name="Google Shape;870;p111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